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325" r:id="rId2"/>
    <p:sldId id="294" r:id="rId3"/>
    <p:sldId id="313" r:id="rId4"/>
    <p:sldId id="329" r:id="rId5"/>
    <p:sldId id="330" r:id="rId6"/>
    <p:sldId id="331" r:id="rId7"/>
    <p:sldId id="332" r:id="rId8"/>
    <p:sldId id="336" r:id="rId9"/>
    <p:sldId id="337" r:id="rId10"/>
    <p:sldId id="338" r:id="rId11"/>
    <p:sldId id="339" r:id="rId12"/>
    <p:sldId id="326" r:id="rId13"/>
    <p:sldId id="323" r:id="rId14"/>
    <p:sldId id="324" r:id="rId15"/>
    <p:sldId id="321" r:id="rId16"/>
    <p:sldId id="319" r:id="rId17"/>
    <p:sldId id="340" r:id="rId18"/>
    <p:sldId id="335" r:id="rId19"/>
    <p:sldId id="33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DDDDDD"/>
    <a:srgbClr val="292929"/>
    <a:srgbClr val="1C84FF"/>
    <a:srgbClr val="FFFFFF"/>
    <a:srgbClr val="111111"/>
    <a:srgbClr val="1D1D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7"/>
    <p:restoredTop sz="96286"/>
  </p:normalViewPr>
  <p:slideViewPr>
    <p:cSldViewPr snapToGrid="0">
      <p:cViewPr varScale="1">
        <p:scale>
          <a:sx n="122" d="100"/>
          <a:sy n="122" d="100"/>
        </p:scale>
        <p:origin x="34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2B0A6-0187-54D3-E9B2-7786F7F2E01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B7F9E6E-35C3-8E60-FF70-F7FAEF8782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7512D90-911B-FA6D-9A93-EA52AC9BE478}"/>
              </a:ext>
            </a:extLst>
          </p:cNvPr>
          <p:cNvSpPr>
            <a:spLocks noGrp="1"/>
          </p:cNvSpPr>
          <p:nvPr>
            <p:ph type="dt" sz="half" idx="10"/>
          </p:nvPr>
        </p:nvSpPr>
        <p:spPr/>
        <p:txBody>
          <a:bodyPr/>
          <a:lstStyle/>
          <a:p>
            <a:fld id="{D306BB96-E065-6B4F-9A8F-0BD9501B4C73}" type="datetimeFigureOut">
              <a:rPr lang="en-US" smtClean="0"/>
              <a:t>6/21/23</a:t>
            </a:fld>
            <a:endParaRPr lang="en-US"/>
          </a:p>
        </p:txBody>
      </p:sp>
      <p:sp>
        <p:nvSpPr>
          <p:cNvPr id="5" name="Footer Placeholder 4">
            <a:extLst>
              <a:ext uri="{FF2B5EF4-FFF2-40B4-BE49-F238E27FC236}">
                <a16:creationId xmlns:a16="http://schemas.microsoft.com/office/drawing/2014/main" id="{CAAE4A34-047F-991E-4F60-74D2415FA1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64006D-49B2-F8E4-4AC2-E94F31DE23C3}"/>
              </a:ext>
            </a:extLst>
          </p:cNvPr>
          <p:cNvSpPr>
            <a:spLocks noGrp="1"/>
          </p:cNvSpPr>
          <p:nvPr>
            <p:ph type="sldNum" sz="quarter" idx="12"/>
          </p:nvPr>
        </p:nvSpPr>
        <p:spPr/>
        <p:txBody>
          <a:bodyPr/>
          <a:lstStyle/>
          <a:p>
            <a:fld id="{327B0344-08E5-534D-9331-62A4D88382A5}" type="slidenum">
              <a:rPr lang="en-US" smtClean="0"/>
              <a:t>‹#›</a:t>
            </a:fld>
            <a:endParaRPr lang="en-US"/>
          </a:p>
        </p:txBody>
      </p:sp>
    </p:spTree>
    <p:extLst>
      <p:ext uri="{BB962C8B-B14F-4D97-AF65-F5344CB8AC3E}">
        <p14:creationId xmlns:p14="http://schemas.microsoft.com/office/powerpoint/2010/main" val="35414948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C39C4-7CE3-6D1F-DED0-85DF461A634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F29CFF-8F1D-C397-1257-79E59BB08D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1A8CC5-66CD-1AE7-C41F-59288F0B157A}"/>
              </a:ext>
            </a:extLst>
          </p:cNvPr>
          <p:cNvSpPr>
            <a:spLocks noGrp="1"/>
          </p:cNvSpPr>
          <p:nvPr>
            <p:ph type="dt" sz="half" idx="10"/>
          </p:nvPr>
        </p:nvSpPr>
        <p:spPr/>
        <p:txBody>
          <a:bodyPr/>
          <a:lstStyle/>
          <a:p>
            <a:fld id="{D306BB96-E065-6B4F-9A8F-0BD9501B4C73}" type="datetimeFigureOut">
              <a:rPr lang="en-US" smtClean="0"/>
              <a:t>6/21/23</a:t>
            </a:fld>
            <a:endParaRPr lang="en-US"/>
          </a:p>
        </p:txBody>
      </p:sp>
      <p:sp>
        <p:nvSpPr>
          <p:cNvPr id="5" name="Footer Placeholder 4">
            <a:extLst>
              <a:ext uri="{FF2B5EF4-FFF2-40B4-BE49-F238E27FC236}">
                <a16:creationId xmlns:a16="http://schemas.microsoft.com/office/drawing/2014/main" id="{75389A3C-3BFC-3ED3-17D4-260FFA3DF1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076154-3F5A-EE4E-895A-780AB43E1AB3}"/>
              </a:ext>
            </a:extLst>
          </p:cNvPr>
          <p:cNvSpPr>
            <a:spLocks noGrp="1"/>
          </p:cNvSpPr>
          <p:nvPr>
            <p:ph type="sldNum" sz="quarter" idx="12"/>
          </p:nvPr>
        </p:nvSpPr>
        <p:spPr/>
        <p:txBody>
          <a:bodyPr/>
          <a:lstStyle/>
          <a:p>
            <a:fld id="{327B0344-08E5-534D-9331-62A4D88382A5}" type="slidenum">
              <a:rPr lang="en-US" smtClean="0"/>
              <a:t>‹#›</a:t>
            </a:fld>
            <a:endParaRPr lang="en-US"/>
          </a:p>
        </p:txBody>
      </p:sp>
    </p:spTree>
    <p:extLst>
      <p:ext uri="{BB962C8B-B14F-4D97-AF65-F5344CB8AC3E}">
        <p14:creationId xmlns:p14="http://schemas.microsoft.com/office/powerpoint/2010/main" val="594596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889BF2-AD2D-3AE4-2881-913F977332A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7D4391-51F5-46E2-2708-0B1B00F29B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EE4F9B-70A2-82B1-481C-373659FCDE82}"/>
              </a:ext>
            </a:extLst>
          </p:cNvPr>
          <p:cNvSpPr>
            <a:spLocks noGrp="1"/>
          </p:cNvSpPr>
          <p:nvPr>
            <p:ph type="dt" sz="half" idx="10"/>
          </p:nvPr>
        </p:nvSpPr>
        <p:spPr/>
        <p:txBody>
          <a:bodyPr/>
          <a:lstStyle/>
          <a:p>
            <a:fld id="{D306BB96-E065-6B4F-9A8F-0BD9501B4C73}" type="datetimeFigureOut">
              <a:rPr lang="en-US" smtClean="0"/>
              <a:t>6/21/23</a:t>
            </a:fld>
            <a:endParaRPr lang="en-US"/>
          </a:p>
        </p:txBody>
      </p:sp>
      <p:sp>
        <p:nvSpPr>
          <p:cNvPr id="5" name="Footer Placeholder 4">
            <a:extLst>
              <a:ext uri="{FF2B5EF4-FFF2-40B4-BE49-F238E27FC236}">
                <a16:creationId xmlns:a16="http://schemas.microsoft.com/office/drawing/2014/main" id="{D91AB299-B958-C1F9-E549-E045624E6A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050F4C-645F-2C55-C347-8DCBB013630B}"/>
              </a:ext>
            </a:extLst>
          </p:cNvPr>
          <p:cNvSpPr>
            <a:spLocks noGrp="1"/>
          </p:cNvSpPr>
          <p:nvPr>
            <p:ph type="sldNum" sz="quarter" idx="12"/>
          </p:nvPr>
        </p:nvSpPr>
        <p:spPr/>
        <p:txBody>
          <a:bodyPr/>
          <a:lstStyle/>
          <a:p>
            <a:fld id="{327B0344-08E5-534D-9331-62A4D88382A5}" type="slidenum">
              <a:rPr lang="en-US" smtClean="0"/>
              <a:t>‹#›</a:t>
            </a:fld>
            <a:endParaRPr lang="en-US"/>
          </a:p>
        </p:txBody>
      </p:sp>
    </p:spTree>
    <p:extLst>
      <p:ext uri="{BB962C8B-B14F-4D97-AF65-F5344CB8AC3E}">
        <p14:creationId xmlns:p14="http://schemas.microsoft.com/office/powerpoint/2010/main" val="1303869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C6BA9-5B15-139B-C7E3-B54F98B010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60FEA0-9E49-40CF-3694-D0862CA752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80D36B-5031-1643-A9C1-65B21BCA2415}"/>
              </a:ext>
            </a:extLst>
          </p:cNvPr>
          <p:cNvSpPr>
            <a:spLocks noGrp="1"/>
          </p:cNvSpPr>
          <p:nvPr>
            <p:ph type="dt" sz="half" idx="10"/>
          </p:nvPr>
        </p:nvSpPr>
        <p:spPr/>
        <p:txBody>
          <a:bodyPr/>
          <a:lstStyle/>
          <a:p>
            <a:fld id="{D306BB96-E065-6B4F-9A8F-0BD9501B4C73}" type="datetimeFigureOut">
              <a:rPr lang="en-US" smtClean="0"/>
              <a:t>6/21/23</a:t>
            </a:fld>
            <a:endParaRPr lang="en-US"/>
          </a:p>
        </p:txBody>
      </p:sp>
      <p:sp>
        <p:nvSpPr>
          <p:cNvPr id="5" name="Footer Placeholder 4">
            <a:extLst>
              <a:ext uri="{FF2B5EF4-FFF2-40B4-BE49-F238E27FC236}">
                <a16:creationId xmlns:a16="http://schemas.microsoft.com/office/drawing/2014/main" id="{7720B4B8-835B-36BE-525F-53766D542A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815ED7-FF77-E7FD-E84B-6AD7F973C550}"/>
              </a:ext>
            </a:extLst>
          </p:cNvPr>
          <p:cNvSpPr>
            <a:spLocks noGrp="1"/>
          </p:cNvSpPr>
          <p:nvPr>
            <p:ph type="sldNum" sz="quarter" idx="12"/>
          </p:nvPr>
        </p:nvSpPr>
        <p:spPr/>
        <p:txBody>
          <a:bodyPr/>
          <a:lstStyle/>
          <a:p>
            <a:fld id="{327B0344-08E5-534D-9331-62A4D88382A5}" type="slidenum">
              <a:rPr lang="en-US" smtClean="0"/>
              <a:t>‹#›</a:t>
            </a:fld>
            <a:endParaRPr lang="en-US"/>
          </a:p>
        </p:txBody>
      </p:sp>
    </p:spTree>
    <p:extLst>
      <p:ext uri="{BB962C8B-B14F-4D97-AF65-F5344CB8AC3E}">
        <p14:creationId xmlns:p14="http://schemas.microsoft.com/office/powerpoint/2010/main" val="2140814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A3650-5A40-9075-247D-344C77BDDA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274295-0D9B-77B8-4807-EA10A578CE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2138C8-4A79-2F0B-0AA7-0EDAED7E1862}"/>
              </a:ext>
            </a:extLst>
          </p:cNvPr>
          <p:cNvSpPr>
            <a:spLocks noGrp="1"/>
          </p:cNvSpPr>
          <p:nvPr>
            <p:ph type="dt" sz="half" idx="10"/>
          </p:nvPr>
        </p:nvSpPr>
        <p:spPr/>
        <p:txBody>
          <a:bodyPr/>
          <a:lstStyle/>
          <a:p>
            <a:fld id="{D306BB96-E065-6B4F-9A8F-0BD9501B4C73}" type="datetimeFigureOut">
              <a:rPr lang="en-US" smtClean="0"/>
              <a:t>6/21/23</a:t>
            </a:fld>
            <a:endParaRPr lang="en-US"/>
          </a:p>
        </p:txBody>
      </p:sp>
      <p:sp>
        <p:nvSpPr>
          <p:cNvPr id="5" name="Footer Placeholder 4">
            <a:extLst>
              <a:ext uri="{FF2B5EF4-FFF2-40B4-BE49-F238E27FC236}">
                <a16:creationId xmlns:a16="http://schemas.microsoft.com/office/drawing/2014/main" id="{93B613FD-8D0C-1CE2-B5E4-A40E2B73E9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A92622-D7EB-4EE4-16CD-A9AE2F79B1FE}"/>
              </a:ext>
            </a:extLst>
          </p:cNvPr>
          <p:cNvSpPr>
            <a:spLocks noGrp="1"/>
          </p:cNvSpPr>
          <p:nvPr>
            <p:ph type="sldNum" sz="quarter" idx="12"/>
          </p:nvPr>
        </p:nvSpPr>
        <p:spPr/>
        <p:txBody>
          <a:bodyPr/>
          <a:lstStyle/>
          <a:p>
            <a:fld id="{327B0344-08E5-534D-9331-62A4D88382A5}" type="slidenum">
              <a:rPr lang="en-US" smtClean="0"/>
              <a:t>‹#›</a:t>
            </a:fld>
            <a:endParaRPr lang="en-US"/>
          </a:p>
        </p:txBody>
      </p:sp>
    </p:spTree>
    <p:extLst>
      <p:ext uri="{BB962C8B-B14F-4D97-AF65-F5344CB8AC3E}">
        <p14:creationId xmlns:p14="http://schemas.microsoft.com/office/powerpoint/2010/main" val="1827535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D5736-485F-B5C0-9338-795DF743A2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3CFE30-9E7A-12A9-5FCC-96E4225DF86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19CDE4-066E-1183-2940-C8F04B8388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932187-C6AD-E5B3-B800-AD953820D1A4}"/>
              </a:ext>
            </a:extLst>
          </p:cNvPr>
          <p:cNvSpPr>
            <a:spLocks noGrp="1"/>
          </p:cNvSpPr>
          <p:nvPr>
            <p:ph type="dt" sz="half" idx="10"/>
          </p:nvPr>
        </p:nvSpPr>
        <p:spPr/>
        <p:txBody>
          <a:bodyPr/>
          <a:lstStyle/>
          <a:p>
            <a:fld id="{D306BB96-E065-6B4F-9A8F-0BD9501B4C73}" type="datetimeFigureOut">
              <a:rPr lang="en-US" smtClean="0"/>
              <a:t>6/21/23</a:t>
            </a:fld>
            <a:endParaRPr lang="en-US"/>
          </a:p>
        </p:txBody>
      </p:sp>
      <p:sp>
        <p:nvSpPr>
          <p:cNvPr id="6" name="Footer Placeholder 5">
            <a:extLst>
              <a:ext uri="{FF2B5EF4-FFF2-40B4-BE49-F238E27FC236}">
                <a16:creationId xmlns:a16="http://schemas.microsoft.com/office/drawing/2014/main" id="{FAD59DE0-7E87-55F1-0F34-95180B3BCC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0439C9-F5AD-BA8B-F7E4-58D37749D9C9}"/>
              </a:ext>
            </a:extLst>
          </p:cNvPr>
          <p:cNvSpPr>
            <a:spLocks noGrp="1"/>
          </p:cNvSpPr>
          <p:nvPr>
            <p:ph type="sldNum" sz="quarter" idx="12"/>
          </p:nvPr>
        </p:nvSpPr>
        <p:spPr/>
        <p:txBody>
          <a:bodyPr/>
          <a:lstStyle/>
          <a:p>
            <a:fld id="{327B0344-08E5-534D-9331-62A4D88382A5}" type="slidenum">
              <a:rPr lang="en-US" smtClean="0"/>
              <a:t>‹#›</a:t>
            </a:fld>
            <a:endParaRPr lang="en-US"/>
          </a:p>
        </p:txBody>
      </p:sp>
    </p:spTree>
    <p:extLst>
      <p:ext uri="{BB962C8B-B14F-4D97-AF65-F5344CB8AC3E}">
        <p14:creationId xmlns:p14="http://schemas.microsoft.com/office/powerpoint/2010/main" val="3925303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31112-BBD1-ABCA-3734-57A739F07DA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E1DFA73-E37E-C07D-B01E-42C12277D7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68F3DF-6965-3919-B850-4940F2967D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3B47A2-E819-3507-1947-10D3104801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7E65A8-3893-871E-8A9D-FF18DA93C3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869D54-BB0C-93B7-BE88-3DC3D49B5448}"/>
              </a:ext>
            </a:extLst>
          </p:cNvPr>
          <p:cNvSpPr>
            <a:spLocks noGrp="1"/>
          </p:cNvSpPr>
          <p:nvPr>
            <p:ph type="dt" sz="half" idx="10"/>
          </p:nvPr>
        </p:nvSpPr>
        <p:spPr/>
        <p:txBody>
          <a:bodyPr/>
          <a:lstStyle/>
          <a:p>
            <a:fld id="{D306BB96-E065-6B4F-9A8F-0BD9501B4C73}" type="datetimeFigureOut">
              <a:rPr lang="en-US" smtClean="0"/>
              <a:t>6/21/23</a:t>
            </a:fld>
            <a:endParaRPr lang="en-US"/>
          </a:p>
        </p:txBody>
      </p:sp>
      <p:sp>
        <p:nvSpPr>
          <p:cNvPr id="8" name="Footer Placeholder 7">
            <a:extLst>
              <a:ext uri="{FF2B5EF4-FFF2-40B4-BE49-F238E27FC236}">
                <a16:creationId xmlns:a16="http://schemas.microsoft.com/office/drawing/2014/main" id="{7B96911F-2346-7C2B-9C0F-5BC2DE484FC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63834D3-9F44-906A-145D-205FFEB2DDDA}"/>
              </a:ext>
            </a:extLst>
          </p:cNvPr>
          <p:cNvSpPr>
            <a:spLocks noGrp="1"/>
          </p:cNvSpPr>
          <p:nvPr>
            <p:ph type="sldNum" sz="quarter" idx="12"/>
          </p:nvPr>
        </p:nvSpPr>
        <p:spPr/>
        <p:txBody>
          <a:bodyPr/>
          <a:lstStyle/>
          <a:p>
            <a:fld id="{327B0344-08E5-534D-9331-62A4D88382A5}" type="slidenum">
              <a:rPr lang="en-US" smtClean="0"/>
              <a:t>‹#›</a:t>
            </a:fld>
            <a:endParaRPr lang="en-US"/>
          </a:p>
        </p:txBody>
      </p:sp>
    </p:spTree>
    <p:extLst>
      <p:ext uri="{BB962C8B-B14F-4D97-AF65-F5344CB8AC3E}">
        <p14:creationId xmlns:p14="http://schemas.microsoft.com/office/powerpoint/2010/main" val="40272405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78FD1-3FE1-1903-05C1-9BB98A0DDC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1A0B52-89AF-CB84-027B-E0501E5CB0B5}"/>
              </a:ext>
            </a:extLst>
          </p:cNvPr>
          <p:cNvSpPr>
            <a:spLocks noGrp="1"/>
          </p:cNvSpPr>
          <p:nvPr>
            <p:ph type="dt" sz="half" idx="10"/>
          </p:nvPr>
        </p:nvSpPr>
        <p:spPr/>
        <p:txBody>
          <a:bodyPr/>
          <a:lstStyle/>
          <a:p>
            <a:fld id="{D306BB96-E065-6B4F-9A8F-0BD9501B4C73}" type="datetimeFigureOut">
              <a:rPr lang="en-US" smtClean="0"/>
              <a:t>6/21/23</a:t>
            </a:fld>
            <a:endParaRPr lang="en-US"/>
          </a:p>
        </p:txBody>
      </p:sp>
      <p:sp>
        <p:nvSpPr>
          <p:cNvPr id="4" name="Footer Placeholder 3">
            <a:extLst>
              <a:ext uri="{FF2B5EF4-FFF2-40B4-BE49-F238E27FC236}">
                <a16:creationId xmlns:a16="http://schemas.microsoft.com/office/drawing/2014/main" id="{2761C0F5-FE78-93E1-ECB8-758D87D3931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60C107-1812-47E3-001F-1291596B631C}"/>
              </a:ext>
            </a:extLst>
          </p:cNvPr>
          <p:cNvSpPr>
            <a:spLocks noGrp="1"/>
          </p:cNvSpPr>
          <p:nvPr>
            <p:ph type="sldNum" sz="quarter" idx="12"/>
          </p:nvPr>
        </p:nvSpPr>
        <p:spPr/>
        <p:txBody>
          <a:bodyPr/>
          <a:lstStyle/>
          <a:p>
            <a:fld id="{327B0344-08E5-534D-9331-62A4D88382A5}" type="slidenum">
              <a:rPr lang="en-US" smtClean="0"/>
              <a:t>‹#›</a:t>
            </a:fld>
            <a:endParaRPr lang="en-US"/>
          </a:p>
        </p:txBody>
      </p:sp>
    </p:spTree>
    <p:extLst>
      <p:ext uri="{BB962C8B-B14F-4D97-AF65-F5344CB8AC3E}">
        <p14:creationId xmlns:p14="http://schemas.microsoft.com/office/powerpoint/2010/main" val="427523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E65460-373A-D446-1F72-83440E044E38}"/>
              </a:ext>
            </a:extLst>
          </p:cNvPr>
          <p:cNvSpPr>
            <a:spLocks noGrp="1"/>
          </p:cNvSpPr>
          <p:nvPr>
            <p:ph type="dt" sz="half" idx="10"/>
          </p:nvPr>
        </p:nvSpPr>
        <p:spPr/>
        <p:txBody>
          <a:bodyPr/>
          <a:lstStyle/>
          <a:p>
            <a:fld id="{D306BB96-E065-6B4F-9A8F-0BD9501B4C73}" type="datetimeFigureOut">
              <a:rPr lang="en-US" smtClean="0"/>
              <a:t>6/21/23</a:t>
            </a:fld>
            <a:endParaRPr lang="en-US"/>
          </a:p>
        </p:txBody>
      </p:sp>
      <p:sp>
        <p:nvSpPr>
          <p:cNvPr id="3" name="Footer Placeholder 2">
            <a:extLst>
              <a:ext uri="{FF2B5EF4-FFF2-40B4-BE49-F238E27FC236}">
                <a16:creationId xmlns:a16="http://schemas.microsoft.com/office/drawing/2014/main" id="{037C05ED-7C1F-696C-A59F-6D9496F355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98E7DE-12C2-DDA9-0C97-023239899D93}"/>
              </a:ext>
            </a:extLst>
          </p:cNvPr>
          <p:cNvSpPr>
            <a:spLocks noGrp="1"/>
          </p:cNvSpPr>
          <p:nvPr>
            <p:ph type="sldNum" sz="quarter" idx="12"/>
          </p:nvPr>
        </p:nvSpPr>
        <p:spPr/>
        <p:txBody>
          <a:bodyPr/>
          <a:lstStyle/>
          <a:p>
            <a:fld id="{327B0344-08E5-534D-9331-62A4D88382A5}" type="slidenum">
              <a:rPr lang="en-US" smtClean="0"/>
              <a:t>‹#›</a:t>
            </a:fld>
            <a:endParaRPr lang="en-US"/>
          </a:p>
        </p:txBody>
      </p:sp>
    </p:spTree>
    <p:extLst>
      <p:ext uri="{BB962C8B-B14F-4D97-AF65-F5344CB8AC3E}">
        <p14:creationId xmlns:p14="http://schemas.microsoft.com/office/powerpoint/2010/main" val="2145450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B5663-D867-2604-B5C6-85BEA47D33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AD921A5-6D1A-818A-9C9E-50C2E9561F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9CC2714-00A2-07D6-321F-94335E3901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7180FF-A17A-582A-95A0-CE6B5AC7303B}"/>
              </a:ext>
            </a:extLst>
          </p:cNvPr>
          <p:cNvSpPr>
            <a:spLocks noGrp="1"/>
          </p:cNvSpPr>
          <p:nvPr>
            <p:ph type="dt" sz="half" idx="10"/>
          </p:nvPr>
        </p:nvSpPr>
        <p:spPr/>
        <p:txBody>
          <a:bodyPr/>
          <a:lstStyle/>
          <a:p>
            <a:fld id="{D306BB96-E065-6B4F-9A8F-0BD9501B4C73}" type="datetimeFigureOut">
              <a:rPr lang="en-US" smtClean="0"/>
              <a:t>6/21/23</a:t>
            </a:fld>
            <a:endParaRPr lang="en-US"/>
          </a:p>
        </p:txBody>
      </p:sp>
      <p:sp>
        <p:nvSpPr>
          <p:cNvPr id="6" name="Footer Placeholder 5">
            <a:extLst>
              <a:ext uri="{FF2B5EF4-FFF2-40B4-BE49-F238E27FC236}">
                <a16:creationId xmlns:a16="http://schemas.microsoft.com/office/drawing/2014/main" id="{98BF17CE-61E5-8FC4-14FB-42A7713A89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02B7BB-BD8D-E648-37B9-F6B2F473889F}"/>
              </a:ext>
            </a:extLst>
          </p:cNvPr>
          <p:cNvSpPr>
            <a:spLocks noGrp="1"/>
          </p:cNvSpPr>
          <p:nvPr>
            <p:ph type="sldNum" sz="quarter" idx="12"/>
          </p:nvPr>
        </p:nvSpPr>
        <p:spPr/>
        <p:txBody>
          <a:bodyPr/>
          <a:lstStyle/>
          <a:p>
            <a:fld id="{327B0344-08E5-534D-9331-62A4D88382A5}" type="slidenum">
              <a:rPr lang="en-US" smtClean="0"/>
              <a:t>‹#›</a:t>
            </a:fld>
            <a:endParaRPr lang="en-US"/>
          </a:p>
        </p:txBody>
      </p:sp>
    </p:spTree>
    <p:extLst>
      <p:ext uri="{BB962C8B-B14F-4D97-AF65-F5344CB8AC3E}">
        <p14:creationId xmlns:p14="http://schemas.microsoft.com/office/powerpoint/2010/main" val="2294966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A4265-ECE3-AC3E-0DC5-12A4D3D7C2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7260A3E-E83A-B8E4-7E53-D3A369C685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2E7276-C69A-CAA1-4C2A-A74687B378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B72173-53BA-AA03-23CE-C041C79D6CC7}"/>
              </a:ext>
            </a:extLst>
          </p:cNvPr>
          <p:cNvSpPr>
            <a:spLocks noGrp="1"/>
          </p:cNvSpPr>
          <p:nvPr>
            <p:ph type="dt" sz="half" idx="10"/>
          </p:nvPr>
        </p:nvSpPr>
        <p:spPr/>
        <p:txBody>
          <a:bodyPr/>
          <a:lstStyle/>
          <a:p>
            <a:fld id="{D306BB96-E065-6B4F-9A8F-0BD9501B4C73}" type="datetimeFigureOut">
              <a:rPr lang="en-US" smtClean="0"/>
              <a:t>6/21/23</a:t>
            </a:fld>
            <a:endParaRPr lang="en-US"/>
          </a:p>
        </p:txBody>
      </p:sp>
      <p:sp>
        <p:nvSpPr>
          <p:cNvPr id="6" name="Footer Placeholder 5">
            <a:extLst>
              <a:ext uri="{FF2B5EF4-FFF2-40B4-BE49-F238E27FC236}">
                <a16:creationId xmlns:a16="http://schemas.microsoft.com/office/drawing/2014/main" id="{A2BEAD92-8F5A-9453-F072-8B91B04C11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D70F75-86A7-7AF0-90F5-BB05C4402D60}"/>
              </a:ext>
            </a:extLst>
          </p:cNvPr>
          <p:cNvSpPr>
            <a:spLocks noGrp="1"/>
          </p:cNvSpPr>
          <p:nvPr>
            <p:ph type="sldNum" sz="quarter" idx="12"/>
          </p:nvPr>
        </p:nvSpPr>
        <p:spPr/>
        <p:txBody>
          <a:bodyPr/>
          <a:lstStyle/>
          <a:p>
            <a:fld id="{327B0344-08E5-534D-9331-62A4D88382A5}" type="slidenum">
              <a:rPr lang="en-US" smtClean="0"/>
              <a:t>‹#›</a:t>
            </a:fld>
            <a:endParaRPr lang="en-US"/>
          </a:p>
        </p:txBody>
      </p:sp>
    </p:spTree>
    <p:extLst>
      <p:ext uri="{BB962C8B-B14F-4D97-AF65-F5344CB8AC3E}">
        <p14:creationId xmlns:p14="http://schemas.microsoft.com/office/powerpoint/2010/main" val="179986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6C9952-05C0-9E05-F7F7-0E036B3BDD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EFE549-E7FF-FD7B-B320-532D6A7C44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5057B8-2303-E8C6-1445-F6CFF05D5B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06BB96-E065-6B4F-9A8F-0BD9501B4C73}" type="datetimeFigureOut">
              <a:rPr lang="en-US" smtClean="0"/>
              <a:t>6/21/23</a:t>
            </a:fld>
            <a:endParaRPr lang="en-US"/>
          </a:p>
        </p:txBody>
      </p:sp>
      <p:sp>
        <p:nvSpPr>
          <p:cNvPr id="5" name="Footer Placeholder 4">
            <a:extLst>
              <a:ext uri="{FF2B5EF4-FFF2-40B4-BE49-F238E27FC236}">
                <a16:creationId xmlns:a16="http://schemas.microsoft.com/office/drawing/2014/main" id="{95CCD56B-2B12-D701-3BDA-0D2F07CB45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A6BD9F6-36E9-B47B-4D07-EC51F74D17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7B0344-08E5-534D-9331-62A4D88382A5}" type="slidenum">
              <a:rPr lang="en-US" smtClean="0"/>
              <a:t>‹#›</a:t>
            </a:fld>
            <a:endParaRPr lang="en-US"/>
          </a:p>
        </p:txBody>
      </p:sp>
    </p:spTree>
    <p:extLst>
      <p:ext uri="{BB962C8B-B14F-4D97-AF65-F5344CB8AC3E}">
        <p14:creationId xmlns:p14="http://schemas.microsoft.com/office/powerpoint/2010/main" val="5320017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3.sv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3.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figma.com/file/btI8ZODb3Zl4pMM9NdVczk/Performance.gov%3A-Design-Critique?type=whiteboard&amp;node-id=0%3A1&amp;t=l06GWtlZJKHkqwbm-1"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ongress.gov/bill/111th-congress/house-bill/2142"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3545BD3-08DE-4DBA-9D94-434B8AB5BB0C}"/>
              </a:ext>
            </a:extLst>
          </p:cNvPr>
          <p:cNvGrpSpPr/>
          <p:nvPr/>
        </p:nvGrpSpPr>
        <p:grpSpPr>
          <a:xfrm>
            <a:off x="809843" y="429907"/>
            <a:ext cx="10941844" cy="5998185"/>
            <a:chOff x="771531" y="399429"/>
            <a:chExt cx="10941844" cy="5998185"/>
          </a:xfrm>
        </p:grpSpPr>
        <p:pic>
          <p:nvPicPr>
            <p:cNvPr id="11" name="Picture 10" descr="A picture containing flag, cartoon, bird, art&#10;&#10;Description automatically generated">
              <a:extLst>
                <a:ext uri="{FF2B5EF4-FFF2-40B4-BE49-F238E27FC236}">
                  <a16:creationId xmlns:a16="http://schemas.microsoft.com/office/drawing/2014/main" id="{8A570A54-D534-7294-0686-927F0D6716EB}"/>
                </a:ext>
              </a:extLst>
            </p:cNvPr>
            <p:cNvPicPr>
              <a:picLocks noChangeAspect="1"/>
            </p:cNvPicPr>
            <p:nvPr/>
          </p:nvPicPr>
          <p:blipFill>
            <a:blip r:embed="rId2"/>
            <a:stretch>
              <a:fillRect/>
            </a:stretch>
          </p:blipFill>
          <p:spPr>
            <a:xfrm>
              <a:off x="5351308" y="399429"/>
              <a:ext cx="6362067" cy="5998185"/>
            </a:xfrm>
            <a:prstGeom prst="rect">
              <a:avLst/>
            </a:prstGeom>
          </p:spPr>
        </p:pic>
        <p:grpSp>
          <p:nvGrpSpPr>
            <p:cNvPr id="12" name="Group 11">
              <a:extLst>
                <a:ext uri="{FF2B5EF4-FFF2-40B4-BE49-F238E27FC236}">
                  <a16:creationId xmlns:a16="http://schemas.microsoft.com/office/drawing/2014/main" id="{9871FA42-23FB-D773-2F45-E9ED7A47A4F3}"/>
                </a:ext>
              </a:extLst>
            </p:cNvPr>
            <p:cNvGrpSpPr/>
            <p:nvPr/>
          </p:nvGrpSpPr>
          <p:grpSpPr>
            <a:xfrm>
              <a:off x="771531" y="2802793"/>
              <a:ext cx="9377918" cy="2415969"/>
              <a:chOff x="771533" y="3031197"/>
              <a:chExt cx="9377918" cy="2415969"/>
            </a:xfrm>
          </p:grpSpPr>
          <p:sp>
            <p:nvSpPr>
              <p:cNvPr id="3" name="TextBox 2">
                <a:extLst>
                  <a:ext uri="{FF2B5EF4-FFF2-40B4-BE49-F238E27FC236}">
                    <a16:creationId xmlns:a16="http://schemas.microsoft.com/office/drawing/2014/main" id="{100026C6-0353-FB80-A675-A1551016D22E}"/>
                  </a:ext>
                </a:extLst>
              </p:cNvPr>
              <p:cNvSpPr txBox="1"/>
              <p:nvPr/>
            </p:nvSpPr>
            <p:spPr>
              <a:xfrm>
                <a:off x="771533" y="3382242"/>
                <a:ext cx="9377918" cy="2064924"/>
              </a:xfrm>
              <a:prstGeom prst="rect">
                <a:avLst/>
              </a:prstGeom>
              <a:noFill/>
            </p:spPr>
            <p:txBody>
              <a:bodyPr wrap="square">
                <a:spAutoFit/>
              </a:bodyPr>
              <a:lstStyle/>
              <a:p>
                <a:pPr marL="0" marR="0" lvl="0" indent="0" defTabSz="914400" rtl="0" eaLnBrk="1" fontAlgn="auto" latinLnBrk="0" hangingPunct="1">
                  <a:lnSpc>
                    <a:spcPct val="110000"/>
                  </a:lnSpc>
                  <a:spcBef>
                    <a:spcPts val="0"/>
                  </a:spcBef>
                  <a:spcAft>
                    <a:spcPts val="0"/>
                  </a:spcAft>
                  <a:buClrTx/>
                  <a:buSzTx/>
                  <a:buFontTx/>
                  <a:buNone/>
                  <a:tabLst/>
                  <a:defRPr/>
                </a:pPr>
                <a:r>
                  <a:rPr lang="en-US" sz="4000" spc="-40" dirty="0">
                    <a:solidFill>
                      <a:schemeClr val="bg1"/>
                    </a:solidFill>
                    <a:highlight>
                      <a:srgbClr val="000000"/>
                    </a:highlight>
                    <a:latin typeface="Century Schoolbook" panose="02040604050505020304" pitchFamily="18" charset="0"/>
                    <a:ea typeface="Inter SemiBold" panose="020B0502030000000004" pitchFamily="34" charset="0"/>
                    <a:cs typeface="Arial" panose="020B0604020202020204" pitchFamily="34" charset="0"/>
                  </a:rPr>
                  <a:t>FEEDBACK </a:t>
                </a:r>
                <a:r>
                  <a:rPr kumimoji="0" lang="en-US" sz="4000" i="0" strike="noStrike" kern="1200" cap="none" spc="-40" normalizeH="0" noProof="0" dirty="0">
                    <a:ln>
                      <a:noFill/>
                    </a:ln>
                    <a:solidFill>
                      <a:schemeClr val="bg1"/>
                    </a:solidFill>
                    <a:effectLst/>
                    <a:highlight>
                      <a:srgbClr val="000000"/>
                    </a:highlight>
                    <a:uLnTx/>
                    <a:uFillTx/>
                    <a:latin typeface="Century Schoolbook" panose="02040604050505020304" pitchFamily="18" charset="0"/>
                    <a:ea typeface="Inter SemiBold" panose="020B0502030000000004" pitchFamily="34" charset="0"/>
                    <a:cs typeface="Arial" panose="020B0604020202020204" pitchFamily="34" charset="0"/>
                  </a:rPr>
                  <a:t>WANTED</a:t>
                </a:r>
              </a:p>
              <a:p>
                <a:pPr marL="0" marR="0" lvl="0" indent="0" defTabSz="914400" rtl="0" eaLnBrk="1" fontAlgn="auto" latinLnBrk="0" hangingPunct="1">
                  <a:lnSpc>
                    <a:spcPct val="110000"/>
                  </a:lnSpc>
                  <a:spcBef>
                    <a:spcPts val="0"/>
                  </a:spcBef>
                  <a:spcAft>
                    <a:spcPts val="0"/>
                  </a:spcAft>
                  <a:buClrTx/>
                  <a:buSzTx/>
                  <a:buFontTx/>
                  <a:buNone/>
                  <a:tabLst/>
                  <a:defRPr/>
                </a:pPr>
                <a:r>
                  <a:rPr kumimoji="0" lang="en-US" sz="4000" i="0" strike="noStrike" kern="1200" cap="none" spc="-40" normalizeH="0" noProof="0" dirty="0">
                    <a:ln>
                      <a:noFill/>
                    </a:ln>
                    <a:solidFill>
                      <a:schemeClr val="bg1"/>
                    </a:solidFill>
                    <a:effectLst/>
                    <a:highlight>
                      <a:srgbClr val="000000"/>
                    </a:highlight>
                    <a:uLnTx/>
                    <a:uFillTx/>
                    <a:latin typeface="Century Schoolbook" panose="02040604050505020304" pitchFamily="18" charset="0"/>
                    <a:ea typeface="Inter SemiBold" panose="020B0502030000000004" pitchFamily="34" charset="0"/>
                    <a:cs typeface="Arial" panose="020B0604020202020204" pitchFamily="34" charset="0"/>
                  </a:rPr>
                  <a:t>TO IMPROVE</a:t>
                </a:r>
                <a:endParaRPr lang="en-US" sz="4000" spc="-40" dirty="0">
                  <a:solidFill>
                    <a:schemeClr val="bg1"/>
                  </a:solidFill>
                  <a:highlight>
                    <a:srgbClr val="000000"/>
                  </a:highlight>
                  <a:latin typeface="Century Schoolbook" panose="02040604050505020304" pitchFamily="18" charset="0"/>
                  <a:ea typeface="Inter SemiBold" panose="020B0502030000000004" pitchFamily="34" charset="0"/>
                  <a:cs typeface="Arial" panose="020B0604020202020204" pitchFamily="34" charset="0"/>
                </a:endParaRPr>
              </a:p>
              <a:p>
                <a:pPr marL="0" marR="0" lvl="0" indent="0" defTabSz="914400" rtl="0" eaLnBrk="1" fontAlgn="auto" latinLnBrk="0" hangingPunct="1">
                  <a:lnSpc>
                    <a:spcPct val="110000"/>
                  </a:lnSpc>
                  <a:spcBef>
                    <a:spcPts val="0"/>
                  </a:spcBef>
                  <a:spcAft>
                    <a:spcPts val="0"/>
                  </a:spcAft>
                  <a:buClrTx/>
                  <a:buSzTx/>
                  <a:buFontTx/>
                  <a:buNone/>
                  <a:tabLst/>
                  <a:defRPr/>
                </a:pPr>
                <a:r>
                  <a:rPr kumimoji="0" lang="en-US" sz="4000" i="0" strike="noStrike" kern="1200" cap="none" spc="-40" normalizeH="0" noProof="0" dirty="0">
                    <a:ln>
                      <a:noFill/>
                    </a:ln>
                    <a:solidFill>
                      <a:schemeClr val="bg1"/>
                    </a:solidFill>
                    <a:effectLst/>
                    <a:highlight>
                      <a:srgbClr val="000000"/>
                    </a:highlight>
                    <a:uLnTx/>
                    <a:uFillTx/>
                    <a:latin typeface="Century Schoolbook" panose="02040604050505020304" pitchFamily="18" charset="0"/>
                    <a:ea typeface="Inter SemiBold" panose="020B0502030000000004" pitchFamily="34" charset="0"/>
                    <a:cs typeface="Arial" panose="020B0604020202020204" pitchFamily="34" charset="0"/>
                  </a:rPr>
                  <a:t>PERFORMANCE.GOV</a:t>
                </a:r>
                <a:r>
                  <a:rPr kumimoji="0" lang="en-US" sz="4000" i="0" strike="noStrike" kern="1200" cap="none" spc="-40" normalizeH="0" noProof="0" dirty="0">
                    <a:ln>
                      <a:noFill/>
                    </a:ln>
                    <a:solidFill>
                      <a:srgbClr val="000000"/>
                    </a:solidFill>
                    <a:effectLst/>
                    <a:highlight>
                      <a:srgbClr val="000000"/>
                    </a:highlight>
                    <a:uLnTx/>
                    <a:uFillTx/>
                    <a:latin typeface="Century Schoolbook" panose="02040604050505020304" pitchFamily="18" charset="0"/>
                    <a:ea typeface="Inter SemiBold" panose="020B0502030000000004" pitchFamily="34" charset="0"/>
                    <a:cs typeface="Arial" panose="020B0604020202020204" pitchFamily="34" charset="0"/>
                  </a:rPr>
                  <a:t>.</a:t>
                </a:r>
              </a:p>
            </p:txBody>
          </p:sp>
          <p:sp>
            <p:nvSpPr>
              <p:cNvPr id="9" name="TextBox 8">
                <a:extLst>
                  <a:ext uri="{FF2B5EF4-FFF2-40B4-BE49-F238E27FC236}">
                    <a16:creationId xmlns:a16="http://schemas.microsoft.com/office/drawing/2014/main" id="{D6B529CF-4695-FEE5-7752-9AAF66DBAF09}"/>
                  </a:ext>
                </a:extLst>
              </p:cNvPr>
              <p:cNvSpPr txBox="1"/>
              <p:nvPr/>
            </p:nvSpPr>
            <p:spPr>
              <a:xfrm>
                <a:off x="771533" y="3031197"/>
                <a:ext cx="195117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150" normalizeH="0" baseline="0" noProof="0" dirty="0">
                    <a:ln>
                      <a:noFill/>
                    </a:ln>
                    <a:solidFill>
                      <a:schemeClr val="bg1"/>
                    </a:solidFill>
                    <a:effectLst/>
                    <a:uLnTx/>
                    <a:uFillTx/>
                    <a:latin typeface="Arial" panose="020B0604020202020204" pitchFamily="34" charset="0"/>
                    <a:ea typeface="Inter Bold" panose="020B0502030000000004" pitchFamily="34" charset="0"/>
                    <a:cs typeface="Arial" panose="020B0604020202020204" pitchFamily="34" charset="0"/>
                  </a:rPr>
                  <a:t>PMA AMBASSADORS</a:t>
                </a:r>
              </a:p>
            </p:txBody>
          </p:sp>
        </p:grpSp>
      </p:grpSp>
      <p:graphicFrame>
        <p:nvGraphicFramePr>
          <p:cNvPr id="4" name="Table 3">
            <a:extLst>
              <a:ext uri="{FF2B5EF4-FFF2-40B4-BE49-F238E27FC236}">
                <a16:creationId xmlns:a16="http://schemas.microsoft.com/office/drawing/2014/main" id="{5CC8EC33-91B5-B39E-BDBB-E96CBACFD668}"/>
              </a:ext>
            </a:extLst>
          </p:cNvPr>
          <p:cNvGraphicFramePr>
            <a:graphicFrameLocks noGrp="1"/>
          </p:cNvGraphicFramePr>
          <p:nvPr>
            <p:extLst>
              <p:ext uri="{D42A27DB-BD31-4B8C-83A1-F6EECF244321}">
                <p14:modId xmlns:p14="http://schemas.microsoft.com/office/powerpoint/2010/main" val="1231569035"/>
              </p:ext>
            </p:extLst>
          </p:nvPr>
        </p:nvGraphicFramePr>
        <p:xfrm>
          <a:off x="851700" y="5611315"/>
          <a:ext cx="6853323" cy="370840"/>
        </p:xfrm>
        <a:graphic>
          <a:graphicData uri="http://schemas.openxmlformats.org/drawingml/2006/table">
            <a:tbl>
              <a:tblPr firstRow="1" bandRow="1">
                <a:tableStyleId>{69C7853C-536D-4A76-A0AE-DD22124D55A5}</a:tableStyleId>
              </a:tblPr>
              <a:tblGrid>
                <a:gridCol w="1078691">
                  <a:extLst>
                    <a:ext uri="{9D8B030D-6E8A-4147-A177-3AD203B41FA5}">
                      <a16:colId xmlns:a16="http://schemas.microsoft.com/office/drawing/2014/main" val="688368630"/>
                    </a:ext>
                  </a:extLst>
                </a:gridCol>
                <a:gridCol w="5774632">
                  <a:extLst>
                    <a:ext uri="{9D8B030D-6E8A-4147-A177-3AD203B41FA5}">
                      <a16:colId xmlns:a16="http://schemas.microsoft.com/office/drawing/2014/main" val="1061662629"/>
                    </a:ext>
                  </a:extLst>
                </a:gridCol>
              </a:tblGrid>
              <a:tr h="370840">
                <a:tc>
                  <a:txBody>
                    <a:bodyPr/>
                    <a:lstStyle/>
                    <a:p>
                      <a:pPr algn="ctr"/>
                      <a:r>
                        <a:rPr lang="en-US" sz="1000" b="0" dirty="0">
                          <a:solidFill>
                            <a:schemeClr val="bg2"/>
                          </a:solidFill>
                          <a:latin typeface="Arial" panose="020B0604020202020204" pitchFamily="34" charset="0"/>
                          <a:cs typeface="Arial" panose="020B0604020202020204" pitchFamily="34" charset="0"/>
                        </a:rPr>
                        <a:t>June 16, 2023</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000000"/>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b="0" u="none" dirty="0">
                          <a:solidFill>
                            <a:schemeClr val="bg2"/>
                          </a:solidFill>
                          <a:latin typeface="Arial" panose="020B0604020202020204" pitchFamily="34" charset="0"/>
                          <a:cs typeface="Arial" panose="020B0604020202020204" pitchFamily="34" charset="0"/>
                        </a:rPr>
                        <a:t>Ivan Metzger, GSA, Office of Government-wide Policy</a:t>
                      </a:r>
                      <a:r>
                        <a:rPr lang="en-US" sz="1000" b="0" u="none" dirty="0">
                          <a:solidFill>
                            <a:schemeClr val="tx1"/>
                          </a:solidFill>
                          <a:latin typeface="Arial" panose="020B0604020202020204" pitchFamily="34" charset="0"/>
                          <a:cs typeface="Arial" panose="020B0604020202020204" pitchFamily="34" charset="0"/>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000000"/>
                    </a:solidFill>
                  </a:tcPr>
                </a:tc>
                <a:extLst>
                  <a:ext uri="{0D108BD9-81ED-4DB2-BD59-A6C34878D82A}">
                    <a16:rowId xmlns:a16="http://schemas.microsoft.com/office/drawing/2014/main" val="2276794618"/>
                  </a:ext>
                </a:extLst>
              </a:tr>
            </a:tbl>
          </a:graphicData>
        </a:graphic>
      </p:graphicFrame>
      <p:pic>
        <p:nvPicPr>
          <p:cNvPr id="16" name="Picture 15" descr="A picture containing symbol, logo, graphics, circle&#10;&#10;Description automatically generated">
            <a:extLst>
              <a:ext uri="{FF2B5EF4-FFF2-40B4-BE49-F238E27FC236}">
                <a16:creationId xmlns:a16="http://schemas.microsoft.com/office/drawing/2014/main" id="{BD7609A4-AE27-D4F5-7D29-BFD13E596F22}"/>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86043" y="1171634"/>
            <a:ext cx="874252" cy="874252"/>
          </a:xfrm>
          <a:prstGeom prst="rect">
            <a:avLst/>
          </a:prstGeom>
        </p:spPr>
      </p:pic>
    </p:spTree>
    <p:extLst>
      <p:ext uri="{BB962C8B-B14F-4D97-AF65-F5344CB8AC3E}">
        <p14:creationId xmlns:p14="http://schemas.microsoft.com/office/powerpoint/2010/main" val="270167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6384EF2-4737-2E5E-D5F5-7BD49EAC16FC}"/>
              </a:ext>
            </a:extLst>
          </p:cNvPr>
          <p:cNvSpPr txBox="1"/>
          <p:nvPr/>
        </p:nvSpPr>
        <p:spPr>
          <a:xfrm>
            <a:off x="477748" y="510986"/>
            <a:ext cx="1050288" cy="2308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900" b="1" spc="150" dirty="0">
                <a:solidFill>
                  <a:schemeClr val="bg1"/>
                </a:solidFill>
                <a:latin typeface="Arial" panose="020B0604020202020204" pitchFamily="34" charset="0"/>
                <a:ea typeface="Inter Bold" panose="020B0502030000000004" pitchFamily="34" charset="0"/>
                <a:cs typeface="Arial" panose="020B0604020202020204" pitchFamily="34" charset="0"/>
              </a:rPr>
              <a:t>USER FLOW</a:t>
            </a:r>
            <a:endParaRPr kumimoji="0" lang="en-US" sz="900" b="1" i="0" u="none" strike="noStrike" kern="1200" cap="none" spc="150" normalizeH="0" baseline="0" noProof="0" dirty="0">
              <a:ln>
                <a:noFill/>
              </a:ln>
              <a:solidFill>
                <a:schemeClr val="bg1"/>
              </a:solidFill>
              <a:effectLst/>
              <a:uLnTx/>
              <a:uFillTx/>
              <a:latin typeface="Arial" panose="020B0604020202020204" pitchFamily="34" charset="0"/>
              <a:ea typeface="Inter Bold" panose="020B0502030000000004" pitchFamily="34" charset="0"/>
              <a:cs typeface="Arial" panose="020B0604020202020204" pitchFamily="34" charset="0"/>
            </a:endParaRPr>
          </a:p>
        </p:txBody>
      </p:sp>
      <p:sp>
        <p:nvSpPr>
          <p:cNvPr id="9" name="TextBox 8">
            <a:extLst>
              <a:ext uri="{FF2B5EF4-FFF2-40B4-BE49-F238E27FC236}">
                <a16:creationId xmlns:a16="http://schemas.microsoft.com/office/drawing/2014/main" id="{0D8B3567-F448-2ECF-04DE-5590BE2F7CAA}"/>
              </a:ext>
            </a:extLst>
          </p:cNvPr>
          <p:cNvSpPr txBox="1"/>
          <p:nvPr/>
        </p:nvSpPr>
        <p:spPr>
          <a:xfrm>
            <a:off x="3262242" y="1524000"/>
            <a:ext cx="3005951" cy="2308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900" b="1" spc="150" dirty="0">
                <a:latin typeface="Arial" panose="020B0604020202020204" pitchFamily="34" charset="0"/>
                <a:ea typeface="Inter Bold" panose="020B0502030000000004" pitchFamily="34" charset="0"/>
                <a:cs typeface="Arial" panose="020B0604020202020204" pitchFamily="34" charset="0"/>
              </a:rPr>
              <a:t>SEARCH BY THE ISSUES YOU MANAGE</a:t>
            </a:r>
            <a:endParaRPr kumimoji="0" lang="en-US" sz="900" b="1" i="0" u="none" strike="noStrike" kern="1200" cap="none" spc="150" normalizeH="0" baseline="0" noProof="0" dirty="0">
              <a:ln>
                <a:noFill/>
              </a:ln>
              <a:effectLst/>
              <a:uLnTx/>
              <a:uFillTx/>
              <a:latin typeface="Arial" panose="020B0604020202020204" pitchFamily="34" charset="0"/>
              <a:ea typeface="Inter Bold" panose="020B0502030000000004" pitchFamily="34" charset="0"/>
              <a:cs typeface="Arial" panose="020B0604020202020204" pitchFamily="34" charset="0"/>
            </a:endParaRPr>
          </a:p>
        </p:txBody>
      </p:sp>
      <p:pic>
        <p:nvPicPr>
          <p:cNvPr id="15" name="Picture 14" descr="A screenshot of a computer&#10;&#10;Description automatically generated with low confidence">
            <a:extLst>
              <a:ext uri="{FF2B5EF4-FFF2-40B4-BE49-F238E27FC236}">
                <a16:creationId xmlns:a16="http://schemas.microsoft.com/office/drawing/2014/main" id="{D28DF66D-C0F6-23A0-DBE4-10DFF9C78CE4}"/>
              </a:ext>
            </a:extLst>
          </p:cNvPr>
          <p:cNvPicPr>
            <a:picLocks noChangeAspect="1"/>
          </p:cNvPicPr>
          <p:nvPr/>
        </p:nvPicPr>
        <p:blipFill>
          <a:blip r:embed="rId2"/>
          <a:stretch>
            <a:fillRect/>
          </a:stretch>
        </p:blipFill>
        <p:spPr>
          <a:xfrm>
            <a:off x="0" y="0"/>
            <a:ext cx="12192000" cy="6858000"/>
          </a:xfrm>
          <a:prstGeom prst="rect">
            <a:avLst/>
          </a:prstGeom>
        </p:spPr>
      </p:pic>
      <p:sp>
        <p:nvSpPr>
          <p:cNvPr id="18" name="Rectangle: Rounded Corners 2">
            <a:extLst>
              <a:ext uri="{FF2B5EF4-FFF2-40B4-BE49-F238E27FC236}">
                <a16:creationId xmlns:a16="http://schemas.microsoft.com/office/drawing/2014/main" id="{592A24EF-2F5B-88B9-5017-5FEA03C7FCF0}"/>
              </a:ext>
            </a:extLst>
          </p:cNvPr>
          <p:cNvSpPr/>
          <p:nvPr/>
        </p:nvSpPr>
        <p:spPr>
          <a:xfrm>
            <a:off x="477748" y="383311"/>
            <a:ext cx="1130335" cy="255350"/>
          </a:xfrm>
          <a:prstGeom prst="roundRect">
            <a:avLst>
              <a:gd name="adj" fmla="val 50000"/>
            </a:avLst>
          </a:prstGeom>
          <a:solidFill>
            <a:schemeClr val="tx1"/>
          </a:solidFill>
          <a:ln>
            <a:noFill/>
          </a:ln>
        </p:spPr>
        <p:style>
          <a:lnRef idx="2">
            <a:schemeClr val="accent2">
              <a:shade val="50000"/>
            </a:schemeClr>
          </a:lnRef>
          <a:fillRef idx="1">
            <a:schemeClr val="accent2"/>
          </a:fillRef>
          <a:effectRef idx="0">
            <a:schemeClr val="accent2"/>
          </a:effectRef>
          <a:fontRef idx="minor">
            <a:schemeClr val="lt1"/>
          </a:fontRef>
        </p:style>
        <p:txBody>
          <a:bodyPr wrap="none" lIns="91440" tIns="0" rIns="91440" bIns="0" rtlCol="0" anchor="ctr"/>
          <a:lstStyle/>
          <a:p>
            <a:pPr algn="ctr"/>
            <a:r>
              <a:rPr kumimoji="0" lang="en-US" sz="1000" b="1" i="0" u="none" strike="noStrike" kern="1200" cap="none" normalizeH="0" baseline="0" noProof="0" dirty="0">
                <a:ln>
                  <a:noFill/>
                </a:ln>
                <a:solidFill>
                  <a:schemeClr val="bg1"/>
                </a:solidFill>
                <a:effectLst/>
                <a:uLnTx/>
                <a:uFillTx/>
                <a:latin typeface="Arial" panose="020B0604020202020204" pitchFamily="34" charset="0"/>
                <a:ea typeface="Inter Bold" panose="020B0502030000000004" pitchFamily="34" charset="0"/>
                <a:cs typeface="Arial" panose="020B0604020202020204" pitchFamily="34" charset="0"/>
              </a:rPr>
              <a:t>Key User Flow</a:t>
            </a:r>
            <a:endParaRPr lang="en-US" sz="1000" b="1" dirty="0">
              <a:solidFill>
                <a:schemeClr val="bg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32ECE4A8-95DB-BF17-A6BB-FEF509E917AF}"/>
              </a:ext>
            </a:extLst>
          </p:cNvPr>
          <p:cNvSpPr txBox="1"/>
          <p:nvPr/>
        </p:nvSpPr>
        <p:spPr>
          <a:xfrm>
            <a:off x="5693262" y="2857005"/>
            <a:ext cx="2875807" cy="656077"/>
          </a:xfrm>
          <a:prstGeom prst="rect">
            <a:avLst/>
          </a:prstGeom>
          <a:noFill/>
        </p:spPr>
        <p:txBody>
          <a:bodyPr wrap="square">
            <a:sp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en-US" sz="1600" i="0" u="none" strike="noStrike" kern="1200" cap="none" spc="0" normalizeH="0" baseline="0" noProof="0" dirty="0">
                <a:ln>
                  <a:noFill/>
                </a:ln>
                <a:solidFill>
                  <a:srgbClr val="262626"/>
                </a:solidFill>
                <a:effectLst/>
                <a:uLnTx/>
                <a:uFillTx/>
                <a:latin typeface="Arial" panose="020B0604020202020204" pitchFamily="34" charset="0"/>
                <a:ea typeface="Inter SemiBold" panose="020B0502030000000004" pitchFamily="34" charset="0"/>
                <a:cs typeface="Arial" panose="020B0604020202020204" pitchFamily="34" charset="0"/>
              </a:rPr>
              <a:t>Finds a relevant goal or metric and learns more</a:t>
            </a:r>
          </a:p>
        </p:txBody>
      </p:sp>
    </p:spTree>
    <p:extLst>
      <p:ext uri="{BB962C8B-B14F-4D97-AF65-F5344CB8AC3E}">
        <p14:creationId xmlns:p14="http://schemas.microsoft.com/office/powerpoint/2010/main" val="1554198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6384EF2-4737-2E5E-D5F5-7BD49EAC16FC}"/>
              </a:ext>
            </a:extLst>
          </p:cNvPr>
          <p:cNvSpPr txBox="1"/>
          <p:nvPr/>
        </p:nvSpPr>
        <p:spPr>
          <a:xfrm>
            <a:off x="477748" y="510986"/>
            <a:ext cx="1050288" cy="2308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900" b="1" spc="150" dirty="0">
                <a:solidFill>
                  <a:schemeClr val="bg1"/>
                </a:solidFill>
                <a:latin typeface="Arial" panose="020B0604020202020204" pitchFamily="34" charset="0"/>
                <a:ea typeface="Inter Bold" panose="020B0502030000000004" pitchFamily="34" charset="0"/>
                <a:cs typeface="Arial" panose="020B0604020202020204" pitchFamily="34" charset="0"/>
              </a:rPr>
              <a:t>USER FLOW</a:t>
            </a:r>
            <a:endParaRPr kumimoji="0" lang="en-US" sz="900" b="1" i="0" u="none" strike="noStrike" kern="1200" cap="none" spc="150" normalizeH="0" baseline="0" noProof="0" dirty="0">
              <a:ln>
                <a:noFill/>
              </a:ln>
              <a:solidFill>
                <a:schemeClr val="bg1"/>
              </a:solidFill>
              <a:effectLst/>
              <a:uLnTx/>
              <a:uFillTx/>
              <a:latin typeface="Arial" panose="020B0604020202020204" pitchFamily="34" charset="0"/>
              <a:ea typeface="Inter Bold" panose="020B0502030000000004" pitchFamily="34" charset="0"/>
              <a:cs typeface="Arial" panose="020B0604020202020204" pitchFamily="34" charset="0"/>
            </a:endParaRPr>
          </a:p>
        </p:txBody>
      </p:sp>
      <p:sp>
        <p:nvSpPr>
          <p:cNvPr id="9" name="TextBox 8">
            <a:extLst>
              <a:ext uri="{FF2B5EF4-FFF2-40B4-BE49-F238E27FC236}">
                <a16:creationId xmlns:a16="http://schemas.microsoft.com/office/drawing/2014/main" id="{0D8B3567-F448-2ECF-04DE-5590BE2F7CAA}"/>
              </a:ext>
            </a:extLst>
          </p:cNvPr>
          <p:cNvSpPr txBox="1"/>
          <p:nvPr/>
        </p:nvSpPr>
        <p:spPr>
          <a:xfrm>
            <a:off x="3262242" y="1524000"/>
            <a:ext cx="3005951" cy="2308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900" b="1" spc="150" dirty="0">
                <a:latin typeface="Arial" panose="020B0604020202020204" pitchFamily="34" charset="0"/>
                <a:ea typeface="Inter Bold" panose="020B0502030000000004" pitchFamily="34" charset="0"/>
                <a:cs typeface="Arial" panose="020B0604020202020204" pitchFamily="34" charset="0"/>
              </a:rPr>
              <a:t>SEARCH BY THE ISSUES YOU MANAGE</a:t>
            </a:r>
            <a:endParaRPr kumimoji="0" lang="en-US" sz="900" b="1" i="0" u="none" strike="noStrike" kern="1200" cap="none" spc="150" normalizeH="0" baseline="0" noProof="0" dirty="0">
              <a:ln>
                <a:noFill/>
              </a:ln>
              <a:effectLst/>
              <a:uLnTx/>
              <a:uFillTx/>
              <a:latin typeface="Arial" panose="020B0604020202020204" pitchFamily="34" charset="0"/>
              <a:ea typeface="Inter Bold" panose="020B0502030000000004" pitchFamily="34" charset="0"/>
              <a:cs typeface="Arial" panose="020B0604020202020204" pitchFamily="34" charset="0"/>
            </a:endParaRPr>
          </a:p>
        </p:txBody>
      </p:sp>
      <p:pic>
        <p:nvPicPr>
          <p:cNvPr id="15" name="Picture 14" descr="A screenshot of a computer&#10;&#10;Description automatically generated with low confidence">
            <a:extLst>
              <a:ext uri="{FF2B5EF4-FFF2-40B4-BE49-F238E27FC236}">
                <a16:creationId xmlns:a16="http://schemas.microsoft.com/office/drawing/2014/main" id="{D28DF66D-C0F6-23A0-DBE4-10DFF9C78CE4}"/>
              </a:ext>
            </a:extLst>
          </p:cNvPr>
          <p:cNvPicPr>
            <a:picLocks noChangeAspect="1"/>
          </p:cNvPicPr>
          <p:nvPr/>
        </p:nvPicPr>
        <p:blipFill>
          <a:blip r:embed="rId2"/>
          <a:stretch>
            <a:fillRect/>
          </a:stretch>
        </p:blipFill>
        <p:spPr>
          <a:xfrm>
            <a:off x="0" y="0"/>
            <a:ext cx="12192000" cy="6858000"/>
          </a:xfrm>
          <a:prstGeom prst="rect">
            <a:avLst/>
          </a:prstGeom>
        </p:spPr>
      </p:pic>
      <p:sp>
        <p:nvSpPr>
          <p:cNvPr id="18" name="Rectangle: Rounded Corners 2">
            <a:extLst>
              <a:ext uri="{FF2B5EF4-FFF2-40B4-BE49-F238E27FC236}">
                <a16:creationId xmlns:a16="http://schemas.microsoft.com/office/drawing/2014/main" id="{592A24EF-2F5B-88B9-5017-5FEA03C7FCF0}"/>
              </a:ext>
            </a:extLst>
          </p:cNvPr>
          <p:cNvSpPr/>
          <p:nvPr/>
        </p:nvSpPr>
        <p:spPr>
          <a:xfrm>
            <a:off x="477748" y="383311"/>
            <a:ext cx="1130335" cy="255350"/>
          </a:xfrm>
          <a:prstGeom prst="roundRect">
            <a:avLst>
              <a:gd name="adj" fmla="val 50000"/>
            </a:avLst>
          </a:prstGeom>
          <a:solidFill>
            <a:schemeClr val="tx1"/>
          </a:solidFill>
          <a:ln>
            <a:noFill/>
          </a:ln>
        </p:spPr>
        <p:style>
          <a:lnRef idx="2">
            <a:schemeClr val="accent2">
              <a:shade val="50000"/>
            </a:schemeClr>
          </a:lnRef>
          <a:fillRef idx="1">
            <a:schemeClr val="accent2"/>
          </a:fillRef>
          <a:effectRef idx="0">
            <a:schemeClr val="accent2"/>
          </a:effectRef>
          <a:fontRef idx="minor">
            <a:schemeClr val="lt1"/>
          </a:fontRef>
        </p:style>
        <p:txBody>
          <a:bodyPr wrap="none" lIns="91440" tIns="0" rIns="91440" bIns="0" rtlCol="0" anchor="ctr"/>
          <a:lstStyle/>
          <a:p>
            <a:pPr algn="ctr"/>
            <a:r>
              <a:rPr kumimoji="0" lang="en-US" sz="1000" b="1" i="0" u="none" strike="noStrike" kern="1200" cap="none" normalizeH="0" baseline="0" noProof="0" dirty="0">
                <a:ln>
                  <a:noFill/>
                </a:ln>
                <a:solidFill>
                  <a:schemeClr val="bg1"/>
                </a:solidFill>
                <a:effectLst/>
                <a:uLnTx/>
                <a:uFillTx/>
                <a:latin typeface="Arial" panose="020B0604020202020204" pitchFamily="34" charset="0"/>
                <a:ea typeface="Inter Bold" panose="020B0502030000000004" pitchFamily="34" charset="0"/>
                <a:cs typeface="Arial" panose="020B0604020202020204" pitchFamily="34" charset="0"/>
              </a:rPr>
              <a:t>Key User Flow</a:t>
            </a:r>
            <a:endParaRPr lang="en-US" sz="1000" b="1" dirty="0">
              <a:solidFill>
                <a:schemeClr val="bg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12C99F4D-6062-889A-F789-74C68DD05556}"/>
              </a:ext>
            </a:extLst>
          </p:cNvPr>
          <p:cNvSpPr txBox="1"/>
          <p:nvPr/>
        </p:nvSpPr>
        <p:spPr>
          <a:xfrm>
            <a:off x="9127007" y="1311377"/>
            <a:ext cx="2875807" cy="656077"/>
          </a:xfrm>
          <a:prstGeom prst="rect">
            <a:avLst/>
          </a:prstGeom>
          <a:noFill/>
        </p:spPr>
        <p:txBody>
          <a:bodyPr wrap="square">
            <a:sp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en-US" sz="1600" i="0" u="none" strike="noStrike" kern="1200" cap="none" spc="0" normalizeH="0" baseline="0" noProof="0" dirty="0">
                <a:ln>
                  <a:noFill/>
                </a:ln>
                <a:solidFill>
                  <a:srgbClr val="262626"/>
                </a:solidFill>
                <a:effectLst/>
                <a:uLnTx/>
                <a:uFillTx/>
                <a:latin typeface="Arial" panose="020B0604020202020204" pitchFamily="34" charset="0"/>
                <a:ea typeface="Inter SemiBold" panose="020B0502030000000004" pitchFamily="34" charset="0"/>
                <a:cs typeface="Arial" panose="020B0604020202020204" pitchFamily="34" charset="0"/>
              </a:rPr>
              <a:t>Clicks a call-to-action defined</a:t>
            </a:r>
          </a:p>
          <a:p>
            <a:pPr marL="0" marR="0" lvl="0" indent="0" defTabSz="914400" rtl="0" eaLnBrk="1" fontAlgn="auto" latinLnBrk="0" hangingPunct="1">
              <a:lnSpc>
                <a:spcPct val="120000"/>
              </a:lnSpc>
              <a:spcBef>
                <a:spcPts val="0"/>
              </a:spcBef>
              <a:spcAft>
                <a:spcPts val="0"/>
              </a:spcAft>
              <a:buClrTx/>
              <a:buSzTx/>
              <a:buFontTx/>
              <a:buNone/>
              <a:tabLst/>
              <a:defRPr/>
            </a:pPr>
            <a:r>
              <a:rPr lang="en-US" sz="1600" dirty="0">
                <a:solidFill>
                  <a:srgbClr val="262626"/>
                </a:solidFill>
                <a:latin typeface="Arial" panose="020B0604020202020204" pitchFamily="34" charset="0"/>
                <a:ea typeface="Inter SemiBold" panose="020B0502030000000004" pitchFamily="34" charset="0"/>
                <a:cs typeface="Arial" panose="020B0604020202020204" pitchFamily="34" charset="0"/>
              </a:rPr>
              <a:t>by goal team</a:t>
            </a:r>
            <a:endParaRPr kumimoji="0" lang="en-US" sz="1600" i="0" u="none" strike="noStrike" kern="1200" cap="none" spc="0" normalizeH="0" baseline="0" noProof="0" dirty="0">
              <a:ln>
                <a:noFill/>
              </a:ln>
              <a:solidFill>
                <a:srgbClr val="262626"/>
              </a:solidFill>
              <a:effectLst/>
              <a:uLnTx/>
              <a:uFillTx/>
              <a:latin typeface="Arial" panose="020B0604020202020204" pitchFamily="34" charset="0"/>
              <a:ea typeface="Inter SemiBold" panose="020B0502030000000004" pitchFamily="34" charset="0"/>
              <a:cs typeface="Arial" panose="020B0604020202020204" pitchFamily="34" charset="0"/>
            </a:endParaRPr>
          </a:p>
        </p:txBody>
      </p:sp>
    </p:spTree>
    <p:extLst>
      <p:ext uri="{BB962C8B-B14F-4D97-AF65-F5344CB8AC3E}">
        <p14:creationId xmlns:p14="http://schemas.microsoft.com/office/powerpoint/2010/main" val="595738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D3B504C-88B5-6C16-EC62-9F6AD7557998}"/>
              </a:ext>
            </a:extLst>
          </p:cNvPr>
          <p:cNvSpPr txBox="1"/>
          <p:nvPr/>
        </p:nvSpPr>
        <p:spPr>
          <a:xfrm>
            <a:off x="5247050" y="1822468"/>
            <a:ext cx="1697901" cy="2308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900" b="1" spc="150" dirty="0">
                <a:solidFill>
                  <a:schemeClr val="bg1"/>
                </a:solidFill>
                <a:latin typeface="Arial" panose="020B0604020202020204" pitchFamily="34" charset="0"/>
                <a:ea typeface="Inter Bold" panose="020B0502030000000004" pitchFamily="34" charset="0"/>
                <a:cs typeface="Arial" panose="020B0604020202020204" pitchFamily="34" charset="0"/>
              </a:rPr>
              <a:t>THEORY OF CHANGE</a:t>
            </a:r>
            <a:endParaRPr kumimoji="0" lang="en-US" sz="900" b="1" i="0" u="none" strike="noStrike" kern="1200" cap="none" spc="150" normalizeH="0" baseline="0" noProof="0" dirty="0">
              <a:ln>
                <a:noFill/>
              </a:ln>
              <a:solidFill>
                <a:schemeClr val="bg1"/>
              </a:solidFill>
              <a:effectLst/>
              <a:uLnTx/>
              <a:uFillTx/>
              <a:latin typeface="Arial" panose="020B0604020202020204" pitchFamily="34" charset="0"/>
              <a:ea typeface="Inter Bold" panose="020B05020300000000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39A5CC10-A129-DD21-4E3E-4742EFE76B61}"/>
              </a:ext>
            </a:extLst>
          </p:cNvPr>
          <p:cNvGrpSpPr/>
          <p:nvPr/>
        </p:nvGrpSpPr>
        <p:grpSpPr>
          <a:xfrm>
            <a:off x="2745615" y="2426954"/>
            <a:ext cx="6700771" cy="2412803"/>
            <a:chOff x="457199" y="3026979"/>
            <a:chExt cx="6700771" cy="2412803"/>
          </a:xfrm>
        </p:grpSpPr>
        <p:sp>
          <p:nvSpPr>
            <p:cNvPr id="11" name="Rounded Rectangle 10">
              <a:extLst>
                <a:ext uri="{FF2B5EF4-FFF2-40B4-BE49-F238E27FC236}">
                  <a16:creationId xmlns:a16="http://schemas.microsoft.com/office/drawing/2014/main" id="{EA35F789-E3C5-D8B2-A8BD-F63DA474A52C}"/>
                </a:ext>
              </a:extLst>
            </p:cNvPr>
            <p:cNvSpPr/>
            <p:nvPr/>
          </p:nvSpPr>
          <p:spPr>
            <a:xfrm>
              <a:off x="457200" y="3026979"/>
              <a:ext cx="6700769" cy="717331"/>
            </a:xfrm>
            <a:prstGeom prst="roundRect">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5A6CD6EE-7056-2963-9CCA-C169C07F1727}"/>
                </a:ext>
              </a:extLst>
            </p:cNvPr>
            <p:cNvSpPr/>
            <p:nvPr/>
          </p:nvSpPr>
          <p:spPr>
            <a:xfrm>
              <a:off x="457200" y="3874715"/>
              <a:ext cx="6700770" cy="717331"/>
            </a:xfrm>
            <a:prstGeom prst="roundRect">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68F9F5CF-E890-6AF8-940B-1BB6D760FF0F}"/>
                </a:ext>
              </a:extLst>
            </p:cNvPr>
            <p:cNvSpPr/>
            <p:nvPr/>
          </p:nvSpPr>
          <p:spPr>
            <a:xfrm>
              <a:off x="457199" y="4722451"/>
              <a:ext cx="6700768" cy="717331"/>
            </a:xfrm>
            <a:prstGeom prst="roundRect">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F1274A6-7D2D-F79E-C6EB-878F451ABDD2}"/>
                </a:ext>
              </a:extLst>
            </p:cNvPr>
            <p:cNvSpPr/>
            <p:nvPr/>
          </p:nvSpPr>
          <p:spPr>
            <a:xfrm>
              <a:off x="611795" y="3169209"/>
              <a:ext cx="440786" cy="440786"/>
            </a:xfrm>
            <a:prstGeom prst="ellipse">
              <a:avLst/>
            </a:prstGeom>
            <a:solidFill>
              <a:srgbClr val="111111">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E58F543-9C16-9D78-600D-8D392FF16ED1}"/>
                </a:ext>
              </a:extLst>
            </p:cNvPr>
            <p:cNvSpPr/>
            <p:nvPr/>
          </p:nvSpPr>
          <p:spPr>
            <a:xfrm>
              <a:off x="611795" y="4015362"/>
              <a:ext cx="440786" cy="440786"/>
            </a:xfrm>
            <a:prstGeom prst="ellipse">
              <a:avLst/>
            </a:prstGeom>
            <a:solidFill>
              <a:srgbClr val="111111">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7449827-E625-A38B-834D-608F48A6102B}"/>
                </a:ext>
              </a:extLst>
            </p:cNvPr>
            <p:cNvSpPr/>
            <p:nvPr/>
          </p:nvSpPr>
          <p:spPr>
            <a:xfrm>
              <a:off x="611795" y="4861515"/>
              <a:ext cx="440786" cy="440786"/>
            </a:xfrm>
            <a:prstGeom prst="ellipse">
              <a:avLst/>
            </a:prstGeom>
            <a:solidFill>
              <a:srgbClr val="111111">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AD57B39C-8F8D-DF82-C4E7-4A4578B2BEC0}"/>
                </a:ext>
              </a:extLst>
            </p:cNvPr>
            <p:cNvSpPr txBox="1"/>
            <p:nvPr/>
          </p:nvSpPr>
          <p:spPr>
            <a:xfrm>
              <a:off x="1111039" y="3231756"/>
              <a:ext cx="4493538" cy="307777"/>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normalizeH="0" baseline="0" noProof="0" dirty="0">
                  <a:ln>
                    <a:noFill/>
                  </a:ln>
                  <a:solidFill>
                    <a:schemeClr val="tx1">
                      <a:lumMod val="50000"/>
                      <a:lumOff val="50000"/>
                    </a:schemeClr>
                  </a:solidFill>
                  <a:effectLst/>
                  <a:uLnTx/>
                  <a:uFillTx/>
                  <a:latin typeface="Arial" panose="020B0604020202020204" pitchFamily="34" charset="0"/>
                  <a:ea typeface="Inter Bold" panose="020B0502030000000004" pitchFamily="34" charset="0"/>
                  <a:cs typeface="Arial" panose="020B0604020202020204" pitchFamily="34" charset="0"/>
                </a:rPr>
                <a:t>More strategic visibility throughout the civic ecosystem</a:t>
              </a:r>
            </a:p>
          </p:txBody>
        </p:sp>
        <p:sp>
          <p:nvSpPr>
            <p:cNvPr id="21" name="TextBox 20">
              <a:extLst>
                <a:ext uri="{FF2B5EF4-FFF2-40B4-BE49-F238E27FC236}">
                  <a16:creationId xmlns:a16="http://schemas.microsoft.com/office/drawing/2014/main" id="{6F44872F-33C5-0E3D-C1FD-051B108421E3}"/>
                </a:ext>
              </a:extLst>
            </p:cNvPr>
            <p:cNvSpPr txBox="1"/>
            <p:nvPr/>
          </p:nvSpPr>
          <p:spPr>
            <a:xfrm>
              <a:off x="1111039" y="4076408"/>
              <a:ext cx="5865708" cy="30777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normalizeH="0" baseline="0" noProof="0" dirty="0">
                  <a:ln>
                    <a:noFill/>
                  </a:ln>
                  <a:solidFill>
                    <a:schemeClr val="tx1">
                      <a:lumMod val="50000"/>
                      <a:lumOff val="50000"/>
                    </a:schemeClr>
                  </a:solidFill>
                  <a:effectLst/>
                  <a:uLnTx/>
                  <a:uFillTx/>
                  <a:latin typeface="Arial" panose="020B0604020202020204" pitchFamily="34" charset="0"/>
                  <a:ea typeface="Inter Bold" panose="020B0502030000000004" pitchFamily="34" charset="0"/>
                  <a:cs typeface="Arial" panose="020B0604020202020204" pitchFamily="34" charset="0"/>
                </a:rPr>
                <a:t>More collective, cohesive action from people who can help you succeed</a:t>
              </a:r>
            </a:p>
          </p:txBody>
        </p:sp>
        <p:sp>
          <p:nvSpPr>
            <p:cNvPr id="22" name="TextBox 21">
              <a:extLst>
                <a:ext uri="{FF2B5EF4-FFF2-40B4-BE49-F238E27FC236}">
                  <a16:creationId xmlns:a16="http://schemas.microsoft.com/office/drawing/2014/main" id="{18DAD5C6-A5FA-0670-BFC8-40848AE202EE}"/>
                </a:ext>
              </a:extLst>
            </p:cNvPr>
            <p:cNvSpPr txBox="1"/>
            <p:nvPr/>
          </p:nvSpPr>
          <p:spPr>
            <a:xfrm>
              <a:off x="1111038" y="4927227"/>
              <a:ext cx="3613425" cy="307777"/>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normalizeH="0" baseline="0" noProof="0" dirty="0">
                  <a:ln>
                    <a:noFill/>
                  </a:ln>
                  <a:solidFill>
                    <a:schemeClr val="tx1">
                      <a:lumMod val="50000"/>
                      <a:lumOff val="50000"/>
                    </a:schemeClr>
                  </a:solidFill>
                  <a:effectLst/>
                  <a:uLnTx/>
                  <a:uFillTx/>
                  <a:latin typeface="Arial" panose="020B0604020202020204" pitchFamily="34" charset="0"/>
                  <a:ea typeface="Inter Bold" panose="020B0502030000000004" pitchFamily="34" charset="0"/>
                  <a:cs typeface="Arial" panose="020B0604020202020204" pitchFamily="34" charset="0"/>
                </a:rPr>
                <a:t>More strategic progress—what it’s all about</a:t>
              </a:r>
            </a:p>
          </p:txBody>
        </p:sp>
      </p:grpSp>
      <p:sp>
        <p:nvSpPr>
          <p:cNvPr id="10" name="Rounded Rectangle 9">
            <a:extLst>
              <a:ext uri="{FF2B5EF4-FFF2-40B4-BE49-F238E27FC236}">
                <a16:creationId xmlns:a16="http://schemas.microsoft.com/office/drawing/2014/main" id="{D8384F09-F00B-4ED6-870D-EB6E412E8CF6}"/>
              </a:ext>
            </a:extLst>
          </p:cNvPr>
          <p:cNvSpPr/>
          <p:nvPr/>
        </p:nvSpPr>
        <p:spPr>
          <a:xfrm>
            <a:off x="9600980" y="2098343"/>
            <a:ext cx="1374021" cy="1374551"/>
          </a:xfrm>
          <a:prstGeom prst="roundRect">
            <a:avLst/>
          </a:prstGeom>
          <a:blipFill>
            <a:blip r:embed="rId2"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Graphic 14">
            <a:extLst>
              <a:ext uri="{FF2B5EF4-FFF2-40B4-BE49-F238E27FC236}">
                <a16:creationId xmlns:a16="http://schemas.microsoft.com/office/drawing/2014/main" id="{71CB76C1-349F-A5BF-8BC5-3C030B7AF5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06304" y="2671318"/>
            <a:ext cx="228600" cy="228600"/>
          </a:xfrm>
          <a:prstGeom prst="rect">
            <a:avLst/>
          </a:prstGeom>
        </p:spPr>
      </p:pic>
      <p:pic>
        <p:nvPicPr>
          <p:cNvPr id="23" name="Graphic 22">
            <a:extLst>
              <a:ext uri="{FF2B5EF4-FFF2-40B4-BE49-F238E27FC236}">
                <a16:creationId xmlns:a16="http://schemas.microsoft.com/office/drawing/2014/main" id="{712A8191-B415-A7D8-954F-A3E24834B4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06304" y="3515970"/>
            <a:ext cx="228600" cy="228600"/>
          </a:xfrm>
          <a:prstGeom prst="rect">
            <a:avLst/>
          </a:prstGeom>
        </p:spPr>
      </p:pic>
      <p:pic>
        <p:nvPicPr>
          <p:cNvPr id="24" name="Graphic 23">
            <a:extLst>
              <a:ext uri="{FF2B5EF4-FFF2-40B4-BE49-F238E27FC236}">
                <a16:creationId xmlns:a16="http://schemas.microsoft.com/office/drawing/2014/main" id="{D4B62855-8F69-A6D5-06CF-C07E73E92C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06304" y="4366789"/>
            <a:ext cx="228600" cy="228600"/>
          </a:xfrm>
          <a:prstGeom prst="rect">
            <a:avLst/>
          </a:prstGeom>
        </p:spPr>
      </p:pic>
      <p:grpSp>
        <p:nvGrpSpPr>
          <p:cNvPr id="4" name="Group 3">
            <a:extLst>
              <a:ext uri="{FF2B5EF4-FFF2-40B4-BE49-F238E27FC236}">
                <a16:creationId xmlns:a16="http://schemas.microsoft.com/office/drawing/2014/main" id="{BB2B7687-F1F1-FDBF-3C76-626EB4BC655A}"/>
              </a:ext>
            </a:extLst>
          </p:cNvPr>
          <p:cNvGrpSpPr/>
          <p:nvPr/>
        </p:nvGrpSpPr>
        <p:grpSpPr>
          <a:xfrm>
            <a:off x="2745615" y="2426952"/>
            <a:ext cx="6700769" cy="717331"/>
            <a:chOff x="2745616" y="2426954"/>
            <a:chExt cx="6700769" cy="717331"/>
          </a:xfrm>
        </p:grpSpPr>
        <p:sp>
          <p:nvSpPr>
            <p:cNvPr id="5" name="Rounded Rectangle 4">
              <a:extLst>
                <a:ext uri="{FF2B5EF4-FFF2-40B4-BE49-F238E27FC236}">
                  <a16:creationId xmlns:a16="http://schemas.microsoft.com/office/drawing/2014/main" id="{2ED3EB2A-AC03-801E-F455-B6E90D786AD2}"/>
                </a:ext>
              </a:extLst>
            </p:cNvPr>
            <p:cNvSpPr/>
            <p:nvPr/>
          </p:nvSpPr>
          <p:spPr>
            <a:xfrm>
              <a:off x="2745616" y="2426954"/>
              <a:ext cx="6700769" cy="717331"/>
            </a:xfrm>
            <a:prstGeom prst="roundRect">
              <a:avLst/>
            </a:prstGeom>
            <a:solidFill>
              <a:srgbClr val="292929"/>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1D097B85-05AD-BC4D-4C49-C2AADA2801AE}"/>
                </a:ext>
              </a:extLst>
            </p:cNvPr>
            <p:cNvSpPr/>
            <p:nvPr/>
          </p:nvSpPr>
          <p:spPr>
            <a:xfrm>
              <a:off x="2900211" y="2569184"/>
              <a:ext cx="440786" cy="440786"/>
            </a:xfrm>
            <a:prstGeom prst="ellipse">
              <a:avLst/>
            </a:prstGeom>
            <a:solidFill>
              <a:srgbClr val="111111">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856006F-CF14-BD0C-1C1C-94FA89650E97}"/>
                </a:ext>
              </a:extLst>
            </p:cNvPr>
            <p:cNvSpPr txBox="1"/>
            <p:nvPr/>
          </p:nvSpPr>
          <p:spPr>
            <a:xfrm>
              <a:off x="3399455" y="2631731"/>
              <a:ext cx="4493538" cy="307777"/>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normalizeH="0" baseline="0" noProof="0" dirty="0">
                  <a:ln>
                    <a:noFill/>
                  </a:ln>
                  <a:solidFill>
                    <a:schemeClr val="bg1"/>
                  </a:solidFill>
                  <a:effectLst/>
                  <a:uLnTx/>
                  <a:uFillTx/>
                  <a:latin typeface="Arial" panose="020B0604020202020204" pitchFamily="34" charset="0"/>
                  <a:ea typeface="Inter Bold" panose="020B0502030000000004" pitchFamily="34" charset="0"/>
                  <a:cs typeface="Arial" panose="020B0604020202020204" pitchFamily="34" charset="0"/>
                </a:rPr>
                <a:t>More strategic visibility throughout the civic ecosystem</a:t>
              </a:r>
            </a:p>
          </p:txBody>
        </p:sp>
        <p:pic>
          <p:nvPicPr>
            <p:cNvPr id="9" name="Graphic 8">
              <a:extLst>
                <a:ext uri="{FF2B5EF4-FFF2-40B4-BE49-F238E27FC236}">
                  <a16:creationId xmlns:a16="http://schemas.microsoft.com/office/drawing/2014/main" id="{91F3E136-7786-C729-A497-C7A23C80FA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06304" y="2671318"/>
              <a:ext cx="228600" cy="228600"/>
            </a:xfrm>
            <a:prstGeom prst="rect">
              <a:avLst/>
            </a:prstGeom>
          </p:spPr>
        </p:pic>
      </p:grpSp>
    </p:spTree>
    <p:extLst>
      <p:ext uri="{BB962C8B-B14F-4D97-AF65-F5344CB8AC3E}">
        <p14:creationId xmlns:p14="http://schemas.microsoft.com/office/powerpoint/2010/main" val="13925938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9A5CC10-A129-DD21-4E3E-4742EFE76B61}"/>
              </a:ext>
            </a:extLst>
          </p:cNvPr>
          <p:cNvGrpSpPr/>
          <p:nvPr/>
        </p:nvGrpSpPr>
        <p:grpSpPr>
          <a:xfrm>
            <a:off x="2745615" y="2426954"/>
            <a:ext cx="6700771" cy="2412803"/>
            <a:chOff x="457199" y="3026979"/>
            <a:chExt cx="6700771" cy="2412803"/>
          </a:xfrm>
        </p:grpSpPr>
        <p:sp>
          <p:nvSpPr>
            <p:cNvPr id="11" name="Rounded Rectangle 10">
              <a:extLst>
                <a:ext uri="{FF2B5EF4-FFF2-40B4-BE49-F238E27FC236}">
                  <a16:creationId xmlns:a16="http://schemas.microsoft.com/office/drawing/2014/main" id="{EA35F789-E3C5-D8B2-A8BD-F63DA474A52C}"/>
                </a:ext>
              </a:extLst>
            </p:cNvPr>
            <p:cNvSpPr/>
            <p:nvPr/>
          </p:nvSpPr>
          <p:spPr>
            <a:xfrm>
              <a:off x="457200" y="3026979"/>
              <a:ext cx="6700769" cy="717331"/>
            </a:xfrm>
            <a:prstGeom prst="roundRect">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5A6CD6EE-7056-2963-9CCA-C169C07F1727}"/>
                </a:ext>
              </a:extLst>
            </p:cNvPr>
            <p:cNvSpPr/>
            <p:nvPr/>
          </p:nvSpPr>
          <p:spPr>
            <a:xfrm>
              <a:off x="457200" y="3874715"/>
              <a:ext cx="6700770" cy="717331"/>
            </a:xfrm>
            <a:prstGeom prst="roundRect">
              <a:avLst/>
            </a:prstGeom>
            <a:solidFill>
              <a:srgbClr val="FFFFFF">
                <a:alpha val="10196"/>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68F9F5CF-E890-6AF8-940B-1BB6D760FF0F}"/>
                </a:ext>
              </a:extLst>
            </p:cNvPr>
            <p:cNvSpPr/>
            <p:nvPr/>
          </p:nvSpPr>
          <p:spPr>
            <a:xfrm>
              <a:off x="457199" y="4722451"/>
              <a:ext cx="6700768" cy="717331"/>
            </a:xfrm>
            <a:prstGeom prst="roundRect">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F1274A6-7D2D-F79E-C6EB-878F451ABDD2}"/>
                </a:ext>
              </a:extLst>
            </p:cNvPr>
            <p:cNvSpPr/>
            <p:nvPr/>
          </p:nvSpPr>
          <p:spPr>
            <a:xfrm>
              <a:off x="611795" y="3169209"/>
              <a:ext cx="440786" cy="440786"/>
            </a:xfrm>
            <a:prstGeom prst="ellipse">
              <a:avLst/>
            </a:prstGeom>
            <a:solidFill>
              <a:srgbClr val="111111">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E58F543-9C16-9D78-600D-8D392FF16ED1}"/>
                </a:ext>
              </a:extLst>
            </p:cNvPr>
            <p:cNvSpPr/>
            <p:nvPr/>
          </p:nvSpPr>
          <p:spPr>
            <a:xfrm>
              <a:off x="611795" y="4015362"/>
              <a:ext cx="440786" cy="440786"/>
            </a:xfrm>
            <a:prstGeom prst="ellipse">
              <a:avLst/>
            </a:prstGeom>
            <a:solidFill>
              <a:srgbClr val="111111">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7449827-E625-A38B-834D-608F48A6102B}"/>
                </a:ext>
              </a:extLst>
            </p:cNvPr>
            <p:cNvSpPr/>
            <p:nvPr/>
          </p:nvSpPr>
          <p:spPr>
            <a:xfrm>
              <a:off x="611795" y="4861515"/>
              <a:ext cx="440786" cy="440786"/>
            </a:xfrm>
            <a:prstGeom prst="ellipse">
              <a:avLst/>
            </a:prstGeom>
            <a:solidFill>
              <a:srgbClr val="111111">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AD57B39C-8F8D-DF82-C4E7-4A4578B2BEC0}"/>
                </a:ext>
              </a:extLst>
            </p:cNvPr>
            <p:cNvSpPr txBox="1"/>
            <p:nvPr/>
          </p:nvSpPr>
          <p:spPr>
            <a:xfrm>
              <a:off x="1111039" y="3231756"/>
              <a:ext cx="4493538" cy="307777"/>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normalizeH="0" baseline="0" noProof="0" dirty="0">
                  <a:ln>
                    <a:noFill/>
                  </a:ln>
                  <a:solidFill>
                    <a:schemeClr val="tx1">
                      <a:lumMod val="50000"/>
                      <a:lumOff val="50000"/>
                    </a:schemeClr>
                  </a:solidFill>
                  <a:effectLst/>
                  <a:uLnTx/>
                  <a:uFillTx/>
                  <a:latin typeface="Arial" panose="020B0604020202020204" pitchFamily="34" charset="0"/>
                  <a:ea typeface="Inter Bold" panose="020B0502030000000004" pitchFamily="34" charset="0"/>
                  <a:cs typeface="Arial" panose="020B0604020202020204" pitchFamily="34" charset="0"/>
                </a:rPr>
                <a:t>More strategic visibility throughout the civic ecosystem</a:t>
              </a:r>
            </a:p>
          </p:txBody>
        </p:sp>
        <p:sp>
          <p:nvSpPr>
            <p:cNvPr id="21" name="TextBox 20">
              <a:extLst>
                <a:ext uri="{FF2B5EF4-FFF2-40B4-BE49-F238E27FC236}">
                  <a16:creationId xmlns:a16="http://schemas.microsoft.com/office/drawing/2014/main" id="{6F44872F-33C5-0E3D-C1FD-051B108421E3}"/>
                </a:ext>
              </a:extLst>
            </p:cNvPr>
            <p:cNvSpPr txBox="1"/>
            <p:nvPr/>
          </p:nvSpPr>
          <p:spPr>
            <a:xfrm>
              <a:off x="1111039" y="4076408"/>
              <a:ext cx="5865708" cy="30777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normalizeH="0" baseline="0" noProof="0" dirty="0">
                  <a:ln>
                    <a:noFill/>
                  </a:ln>
                  <a:solidFill>
                    <a:schemeClr val="bg1"/>
                  </a:solidFill>
                  <a:effectLst/>
                  <a:uLnTx/>
                  <a:uFillTx/>
                  <a:latin typeface="Arial" panose="020B0604020202020204" pitchFamily="34" charset="0"/>
                  <a:ea typeface="Inter Bold" panose="020B0502030000000004" pitchFamily="34" charset="0"/>
                  <a:cs typeface="Arial" panose="020B0604020202020204" pitchFamily="34" charset="0"/>
                </a:rPr>
                <a:t>More collective, cohesive action from people who can help you succeed</a:t>
              </a:r>
            </a:p>
          </p:txBody>
        </p:sp>
        <p:sp>
          <p:nvSpPr>
            <p:cNvPr id="22" name="TextBox 21">
              <a:extLst>
                <a:ext uri="{FF2B5EF4-FFF2-40B4-BE49-F238E27FC236}">
                  <a16:creationId xmlns:a16="http://schemas.microsoft.com/office/drawing/2014/main" id="{18DAD5C6-A5FA-0670-BFC8-40848AE202EE}"/>
                </a:ext>
              </a:extLst>
            </p:cNvPr>
            <p:cNvSpPr txBox="1"/>
            <p:nvPr/>
          </p:nvSpPr>
          <p:spPr>
            <a:xfrm>
              <a:off x="1111038" y="4927227"/>
              <a:ext cx="3613425" cy="307777"/>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normalizeH="0" baseline="0" noProof="0" dirty="0">
                  <a:ln>
                    <a:noFill/>
                  </a:ln>
                  <a:solidFill>
                    <a:schemeClr val="tx1">
                      <a:lumMod val="50000"/>
                      <a:lumOff val="50000"/>
                    </a:schemeClr>
                  </a:solidFill>
                  <a:effectLst/>
                  <a:uLnTx/>
                  <a:uFillTx/>
                  <a:latin typeface="Arial" panose="020B0604020202020204" pitchFamily="34" charset="0"/>
                  <a:ea typeface="Inter Bold" panose="020B0502030000000004" pitchFamily="34" charset="0"/>
                  <a:cs typeface="Arial" panose="020B0604020202020204" pitchFamily="34" charset="0"/>
                </a:rPr>
                <a:t>More strategic progress—what it’s all about</a:t>
              </a:r>
            </a:p>
          </p:txBody>
        </p:sp>
      </p:grpSp>
      <p:sp>
        <p:nvSpPr>
          <p:cNvPr id="4" name="Rounded Rectangle 3">
            <a:extLst>
              <a:ext uri="{FF2B5EF4-FFF2-40B4-BE49-F238E27FC236}">
                <a16:creationId xmlns:a16="http://schemas.microsoft.com/office/drawing/2014/main" id="{A8791926-DA5C-CE7C-FA27-BC6E3808503E}"/>
              </a:ext>
            </a:extLst>
          </p:cNvPr>
          <p:cNvSpPr/>
          <p:nvPr/>
        </p:nvSpPr>
        <p:spPr>
          <a:xfrm>
            <a:off x="9600981" y="2942995"/>
            <a:ext cx="1374021" cy="1374551"/>
          </a:xfrm>
          <a:prstGeom prst="roundRect">
            <a:avLst/>
          </a:prstGeom>
          <a:blipFill dpi="0" rotWithShape="1">
            <a:blip r:embed="rId2" cstate="hq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4">
            <a:extLst>
              <a:ext uri="{FF2B5EF4-FFF2-40B4-BE49-F238E27FC236}">
                <a16:creationId xmlns:a16="http://schemas.microsoft.com/office/drawing/2014/main" id="{EC199BE3-DEA7-9AF5-F0BA-0DC4257F79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06304" y="3515970"/>
            <a:ext cx="228600" cy="228600"/>
          </a:xfrm>
          <a:prstGeom prst="rect">
            <a:avLst/>
          </a:prstGeom>
        </p:spPr>
      </p:pic>
      <p:pic>
        <p:nvPicPr>
          <p:cNvPr id="6" name="Graphic 5">
            <a:extLst>
              <a:ext uri="{FF2B5EF4-FFF2-40B4-BE49-F238E27FC236}">
                <a16:creationId xmlns:a16="http://schemas.microsoft.com/office/drawing/2014/main" id="{2878002C-728E-4565-383B-B93908E92C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06304" y="2671318"/>
            <a:ext cx="228600" cy="228600"/>
          </a:xfrm>
          <a:prstGeom prst="rect">
            <a:avLst/>
          </a:prstGeom>
        </p:spPr>
      </p:pic>
      <p:pic>
        <p:nvPicPr>
          <p:cNvPr id="8" name="Graphic 7">
            <a:extLst>
              <a:ext uri="{FF2B5EF4-FFF2-40B4-BE49-F238E27FC236}">
                <a16:creationId xmlns:a16="http://schemas.microsoft.com/office/drawing/2014/main" id="{12A2C24D-1D86-A7DF-DB6F-4F92830FBF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06304" y="4366789"/>
            <a:ext cx="228600" cy="228600"/>
          </a:xfrm>
          <a:prstGeom prst="rect">
            <a:avLst/>
          </a:prstGeom>
        </p:spPr>
      </p:pic>
      <p:sp>
        <p:nvSpPr>
          <p:cNvPr id="3" name="TextBox 2">
            <a:extLst>
              <a:ext uri="{FF2B5EF4-FFF2-40B4-BE49-F238E27FC236}">
                <a16:creationId xmlns:a16="http://schemas.microsoft.com/office/drawing/2014/main" id="{12A1E2CD-7336-5931-3E1A-B3ECC2484719}"/>
              </a:ext>
            </a:extLst>
          </p:cNvPr>
          <p:cNvSpPr txBox="1"/>
          <p:nvPr/>
        </p:nvSpPr>
        <p:spPr>
          <a:xfrm>
            <a:off x="5247050" y="1822468"/>
            <a:ext cx="1697901" cy="2308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900" b="1" spc="150" dirty="0">
                <a:solidFill>
                  <a:schemeClr val="bg1"/>
                </a:solidFill>
                <a:latin typeface="Arial" panose="020B0604020202020204" pitchFamily="34" charset="0"/>
                <a:ea typeface="Inter Bold" panose="020B0502030000000004" pitchFamily="34" charset="0"/>
                <a:cs typeface="Arial" panose="020B0604020202020204" pitchFamily="34" charset="0"/>
              </a:rPr>
              <a:t>THEORY OF CHANGE</a:t>
            </a:r>
            <a:endParaRPr kumimoji="0" lang="en-US" sz="900" b="1" i="0" u="none" strike="noStrike" kern="1200" cap="none" spc="150" normalizeH="0" baseline="0" noProof="0" dirty="0">
              <a:ln>
                <a:noFill/>
              </a:ln>
              <a:solidFill>
                <a:schemeClr val="bg1"/>
              </a:solidFill>
              <a:effectLst/>
              <a:uLnTx/>
              <a:uFillTx/>
              <a:latin typeface="Arial" panose="020B0604020202020204" pitchFamily="34" charset="0"/>
              <a:ea typeface="Inter Bold" panose="020B0502030000000004" pitchFamily="34" charset="0"/>
              <a:cs typeface="Arial" panose="020B0604020202020204" pitchFamily="34" charset="0"/>
            </a:endParaRPr>
          </a:p>
        </p:txBody>
      </p:sp>
    </p:spTree>
    <p:extLst>
      <p:ext uri="{BB962C8B-B14F-4D97-AF65-F5344CB8AC3E}">
        <p14:creationId xmlns:p14="http://schemas.microsoft.com/office/powerpoint/2010/main" val="38395317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9A5CC10-A129-DD21-4E3E-4742EFE76B61}"/>
              </a:ext>
            </a:extLst>
          </p:cNvPr>
          <p:cNvGrpSpPr/>
          <p:nvPr/>
        </p:nvGrpSpPr>
        <p:grpSpPr>
          <a:xfrm>
            <a:off x="2745615" y="2426954"/>
            <a:ext cx="6700771" cy="2412803"/>
            <a:chOff x="457199" y="3026979"/>
            <a:chExt cx="6700771" cy="2412803"/>
          </a:xfrm>
        </p:grpSpPr>
        <p:sp>
          <p:nvSpPr>
            <p:cNvPr id="11" name="Rounded Rectangle 10">
              <a:extLst>
                <a:ext uri="{FF2B5EF4-FFF2-40B4-BE49-F238E27FC236}">
                  <a16:creationId xmlns:a16="http://schemas.microsoft.com/office/drawing/2014/main" id="{EA35F789-E3C5-D8B2-A8BD-F63DA474A52C}"/>
                </a:ext>
              </a:extLst>
            </p:cNvPr>
            <p:cNvSpPr/>
            <p:nvPr/>
          </p:nvSpPr>
          <p:spPr>
            <a:xfrm>
              <a:off x="457200" y="3026979"/>
              <a:ext cx="6700769" cy="717331"/>
            </a:xfrm>
            <a:prstGeom prst="roundRect">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5A6CD6EE-7056-2963-9CCA-C169C07F1727}"/>
                </a:ext>
              </a:extLst>
            </p:cNvPr>
            <p:cNvSpPr/>
            <p:nvPr/>
          </p:nvSpPr>
          <p:spPr>
            <a:xfrm>
              <a:off x="457200" y="3874715"/>
              <a:ext cx="6700770" cy="717331"/>
            </a:xfrm>
            <a:prstGeom prst="roundRect">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68F9F5CF-E890-6AF8-940B-1BB6D760FF0F}"/>
                </a:ext>
              </a:extLst>
            </p:cNvPr>
            <p:cNvSpPr/>
            <p:nvPr/>
          </p:nvSpPr>
          <p:spPr>
            <a:xfrm>
              <a:off x="457199" y="4722451"/>
              <a:ext cx="6700768" cy="717331"/>
            </a:xfrm>
            <a:prstGeom prst="roundRect">
              <a:avLst/>
            </a:prstGeom>
            <a:solidFill>
              <a:srgbClr val="FFFFFF">
                <a:alpha val="10196"/>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1F1274A6-7D2D-F79E-C6EB-878F451ABDD2}"/>
                </a:ext>
              </a:extLst>
            </p:cNvPr>
            <p:cNvSpPr/>
            <p:nvPr/>
          </p:nvSpPr>
          <p:spPr>
            <a:xfrm>
              <a:off x="611795" y="3169209"/>
              <a:ext cx="440786" cy="440786"/>
            </a:xfrm>
            <a:prstGeom prst="ellipse">
              <a:avLst/>
            </a:prstGeom>
            <a:solidFill>
              <a:srgbClr val="111111">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E58F543-9C16-9D78-600D-8D392FF16ED1}"/>
                </a:ext>
              </a:extLst>
            </p:cNvPr>
            <p:cNvSpPr/>
            <p:nvPr/>
          </p:nvSpPr>
          <p:spPr>
            <a:xfrm>
              <a:off x="611795" y="4015362"/>
              <a:ext cx="440786" cy="440786"/>
            </a:xfrm>
            <a:prstGeom prst="ellipse">
              <a:avLst/>
            </a:prstGeom>
            <a:solidFill>
              <a:srgbClr val="111111">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7449827-E625-A38B-834D-608F48A6102B}"/>
                </a:ext>
              </a:extLst>
            </p:cNvPr>
            <p:cNvSpPr/>
            <p:nvPr/>
          </p:nvSpPr>
          <p:spPr>
            <a:xfrm>
              <a:off x="611795" y="4861515"/>
              <a:ext cx="440786" cy="440786"/>
            </a:xfrm>
            <a:prstGeom prst="ellipse">
              <a:avLst/>
            </a:prstGeom>
            <a:solidFill>
              <a:schemeClr val="tx1">
                <a:alpha val="5033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AD57B39C-8F8D-DF82-C4E7-4A4578B2BEC0}"/>
                </a:ext>
              </a:extLst>
            </p:cNvPr>
            <p:cNvSpPr txBox="1"/>
            <p:nvPr/>
          </p:nvSpPr>
          <p:spPr>
            <a:xfrm>
              <a:off x="1111039" y="3231756"/>
              <a:ext cx="4493538" cy="307777"/>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normalizeH="0" baseline="0" noProof="0" dirty="0">
                  <a:ln>
                    <a:noFill/>
                  </a:ln>
                  <a:solidFill>
                    <a:schemeClr val="tx1">
                      <a:lumMod val="50000"/>
                      <a:lumOff val="50000"/>
                    </a:schemeClr>
                  </a:solidFill>
                  <a:effectLst/>
                  <a:uLnTx/>
                  <a:uFillTx/>
                  <a:latin typeface="Arial" panose="020B0604020202020204" pitchFamily="34" charset="0"/>
                  <a:ea typeface="Inter Bold" panose="020B0502030000000004" pitchFamily="34" charset="0"/>
                  <a:cs typeface="Arial" panose="020B0604020202020204" pitchFamily="34" charset="0"/>
                </a:rPr>
                <a:t>More strategic visibility throughout the civic ecosystem</a:t>
              </a:r>
            </a:p>
          </p:txBody>
        </p:sp>
        <p:sp>
          <p:nvSpPr>
            <p:cNvPr id="21" name="TextBox 20">
              <a:extLst>
                <a:ext uri="{FF2B5EF4-FFF2-40B4-BE49-F238E27FC236}">
                  <a16:creationId xmlns:a16="http://schemas.microsoft.com/office/drawing/2014/main" id="{6F44872F-33C5-0E3D-C1FD-051B108421E3}"/>
                </a:ext>
              </a:extLst>
            </p:cNvPr>
            <p:cNvSpPr txBox="1"/>
            <p:nvPr/>
          </p:nvSpPr>
          <p:spPr>
            <a:xfrm>
              <a:off x="1111039" y="4076408"/>
              <a:ext cx="5865708" cy="30777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normalizeH="0" baseline="0" noProof="0" dirty="0">
                  <a:ln>
                    <a:noFill/>
                  </a:ln>
                  <a:solidFill>
                    <a:schemeClr val="tx1">
                      <a:lumMod val="50000"/>
                      <a:lumOff val="50000"/>
                    </a:schemeClr>
                  </a:solidFill>
                  <a:effectLst/>
                  <a:uLnTx/>
                  <a:uFillTx/>
                  <a:latin typeface="Arial" panose="020B0604020202020204" pitchFamily="34" charset="0"/>
                  <a:ea typeface="Inter Bold" panose="020B0502030000000004" pitchFamily="34" charset="0"/>
                  <a:cs typeface="Arial" panose="020B0604020202020204" pitchFamily="34" charset="0"/>
                </a:rPr>
                <a:t>More collective, cohesive action from people who can help you succeed</a:t>
              </a:r>
            </a:p>
          </p:txBody>
        </p:sp>
        <p:sp>
          <p:nvSpPr>
            <p:cNvPr id="22" name="TextBox 21">
              <a:extLst>
                <a:ext uri="{FF2B5EF4-FFF2-40B4-BE49-F238E27FC236}">
                  <a16:creationId xmlns:a16="http://schemas.microsoft.com/office/drawing/2014/main" id="{18DAD5C6-A5FA-0670-BFC8-40848AE202EE}"/>
                </a:ext>
              </a:extLst>
            </p:cNvPr>
            <p:cNvSpPr txBox="1"/>
            <p:nvPr/>
          </p:nvSpPr>
          <p:spPr>
            <a:xfrm>
              <a:off x="1111038" y="4927227"/>
              <a:ext cx="3613425" cy="307777"/>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normalizeH="0" baseline="0" noProof="0" dirty="0">
                  <a:ln>
                    <a:noFill/>
                  </a:ln>
                  <a:solidFill>
                    <a:schemeClr val="bg1"/>
                  </a:solidFill>
                  <a:effectLst/>
                  <a:uLnTx/>
                  <a:uFillTx/>
                  <a:latin typeface="Arial" panose="020B0604020202020204" pitchFamily="34" charset="0"/>
                  <a:ea typeface="Inter Bold" panose="020B0502030000000004" pitchFamily="34" charset="0"/>
                  <a:cs typeface="Arial" panose="020B0604020202020204" pitchFamily="34" charset="0"/>
                </a:rPr>
                <a:t>More strategic progress—what it’s all about</a:t>
              </a:r>
            </a:p>
          </p:txBody>
        </p:sp>
      </p:grpSp>
      <p:sp>
        <p:nvSpPr>
          <p:cNvPr id="3" name="Rounded Rectangle 2">
            <a:extLst>
              <a:ext uri="{FF2B5EF4-FFF2-40B4-BE49-F238E27FC236}">
                <a16:creationId xmlns:a16="http://schemas.microsoft.com/office/drawing/2014/main" id="{F9CBA9E1-B2CF-78AE-7F73-75DD6A7E7CE5}"/>
              </a:ext>
            </a:extLst>
          </p:cNvPr>
          <p:cNvSpPr/>
          <p:nvPr/>
        </p:nvSpPr>
        <p:spPr>
          <a:xfrm>
            <a:off x="9600978" y="3793814"/>
            <a:ext cx="1374021" cy="1374551"/>
          </a:xfrm>
          <a:prstGeom prst="roundRect">
            <a:avLst/>
          </a:prstGeom>
          <a:blipFill>
            <a:blip r:embed="rId2"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54415C34-C7AD-C1A1-0F40-A92783157F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06304" y="4366789"/>
            <a:ext cx="228600" cy="228600"/>
          </a:xfrm>
          <a:prstGeom prst="rect">
            <a:avLst/>
          </a:prstGeom>
        </p:spPr>
      </p:pic>
      <p:pic>
        <p:nvPicPr>
          <p:cNvPr id="5" name="Graphic 4">
            <a:extLst>
              <a:ext uri="{FF2B5EF4-FFF2-40B4-BE49-F238E27FC236}">
                <a16:creationId xmlns:a16="http://schemas.microsoft.com/office/drawing/2014/main" id="{0EDCD21E-6951-27A3-CDB7-36DBE2036B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06304" y="2671318"/>
            <a:ext cx="228600" cy="228600"/>
          </a:xfrm>
          <a:prstGeom prst="rect">
            <a:avLst/>
          </a:prstGeom>
        </p:spPr>
      </p:pic>
      <p:pic>
        <p:nvPicPr>
          <p:cNvPr id="8" name="Graphic 7">
            <a:extLst>
              <a:ext uri="{FF2B5EF4-FFF2-40B4-BE49-F238E27FC236}">
                <a16:creationId xmlns:a16="http://schemas.microsoft.com/office/drawing/2014/main" id="{93B28975-953A-5BD6-E888-F693BEA49F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06304" y="3515970"/>
            <a:ext cx="228600" cy="228600"/>
          </a:xfrm>
          <a:prstGeom prst="rect">
            <a:avLst/>
          </a:prstGeom>
        </p:spPr>
      </p:pic>
      <p:sp>
        <p:nvSpPr>
          <p:cNvPr id="6" name="TextBox 5">
            <a:extLst>
              <a:ext uri="{FF2B5EF4-FFF2-40B4-BE49-F238E27FC236}">
                <a16:creationId xmlns:a16="http://schemas.microsoft.com/office/drawing/2014/main" id="{042DBF4A-61A9-B3F8-E697-638CCF307485}"/>
              </a:ext>
            </a:extLst>
          </p:cNvPr>
          <p:cNvSpPr txBox="1"/>
          <p:nvPr/>
        </p:nvSpPr>
        <p:spPr>
          <a:xfrm>
            <a:off x="5247050" y="1822468"/>
            <a:ext cx="1697901" cy="2308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900" b="1" spc="150" dirty="0">
                <a:solidFill>
                  <a:schemeClr val="bg1"/>
                </a:solidFill>
                <a:latin typeface="Arial" panose="020B0604020202020204" pitchFamily="34" charset="0"/>
                <a:ea typeface="Inter Bold" panose="020B0502030000000004" pitchFamily="34" charset="0"/>
                <a:cs typeface="Arial" panose="020B0604020202020204" pitchFamily="34" charset="0"/>
              </a:rPr>
              <a:t>THEORY OF CHANGE</a:t>
            </a:r>
            <a:endParaRPr kumimoji="0" lang="en-US" sz="900" b="1" i="0" u="none" strike="noStrike" kern="1200" cap="none" spc="150" normalizeH="0" baseline="0" noProof="0" dirty="0">
              <a:ln>
                <a:noFill/>
              </a:ln>
              <a:solidFill>
                <a:schemeClr val="bg1"/>
              </a:solidFill>
              <a:effectLst/>
              <a:uLnTx/>
              <a:uFillTx/>
              <a:latin typeface="Arial" panose="020B0604020202020204" pitchFamily="34" charset="0"/>
              <a:ea typeface="Inter Bold" panose="020B0502030000000004" pitchFamily="34" charset="0"/>
              <a:cs typeface="Arial" panose="020B0604020202020204" pitchFamily="34" charset="0"/>
            </a:endParaRPr>
          </a:p>
        </p:txBody>
      </p:sp>
    </p:spTree>
    <p:extLst>
      <p:ext uri="{BB962C8B-B14F-4D97-AF65-F5344CB8AC3E}">
        <p14:creationId xmlns:p14="http://schemas.microsoft.com/office/powerpoint/2010/main" val="389864867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CCC8CF-AD34-2BE8-8C59-2CA8399DFCCD}"/>
              </a:ext>
            </a:extLst>
          </p:cNvPr>
          <p:cNvSpPr txBox="1"/>
          <p:nvPr/>
        </p:nvSpPr>
        <p:spPr>
          <a:xfrm>
            <a:off x="8565296" y="3474813"/>
            <a:ext cx="3124573" cy="391389"/>
          </a:xfrm>
          <a:prstGeom prst="rect">
            <a:avLst/>
          </a:prstGeom>
          <a:noFill/>
        </p:spPr>
        <p:txBody>
          <a:bodyPr wrap="none" rtlCol="0">
            <a:sp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en-US" i="0" u="none" strike="noStrike" kern="1200" cap="none" spc="0" normalizeH="0" baseline="0" noProof="0" dirty="0">
                <a:ln>
                  <a:noFill/>
                </a:ln>
                <a:solidFill>
                  <a:schemeClr val="bg1"/>
                </a:solidFill>
                <a:effectLst/>
                <a:uLnTx/>
                <a:uFillTx/>
                <a:latin typeface="Century Schoolbook" panose="02040604050505020304" pitchFamily="18" charset="0"/>
                <a:ea typeface="Inter SemiBold" panose="020B0502030000000004" pitchFamily="34" charset="0"/>
                <a:cs typeface="Arial" panose="020B0604020202020204" pitchFamily="34" charset="0"/>
              </a:rPr>
              <a:t>What we want to help solve</a:t>
            </a:r>
          </a:p>
        </p:txBody>
      </p:sp>
      <p:sp>
        <p:nvSpPr>
          <p:cNvPr id="5" name="Oval 4">
            <a:extLst>
              <a:ext uri="{FF2B5EF4-FFF2-40B4-BE49-F238E27FC236}">
                <a16:creationId xmlns:a16="http://schemas.microsoft.com/office/drawing/2014/main" id="{6144D7BA-113D-1250-EF13-0A59CFD089E3}"/>
              </a:ext>
            </a:extLst>
          </p:cNvPr>
          <p:cNvSpPr/>
          <p:nvPr/>
        </p:nvSpPr>
        <p:spPr>
          <a:xfrm>
            <a:off x="8270377" y="3565426"/>
            <a:ext cx="255181" cy="255181"/>
          </a:xfrm>
          <a:prstGeom prst="ellipse">
            <a:avLst/>
          </a:prstGeom>
          <a:solidFill>
            <a:srgbClr val="FFFFFF">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C14B19A4-B579-8157-D5A8-0C8B3F5F1FAC}"/>
              </a:ext>
            </a:extLst>
          </p:cNvPr>
          <p:cNvSpPr/>
          <p:nvPr/>
        </p:nvSpPr>
        <p:spPr>
          <a:xfrm>
            <a:off x="8361638" y="3656687"/>
            <a:ext cx="72657" cy="72657"/>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F1F18081-1451-D61B-A7DA-67FA0068EE4D}"/>
              </a:ext>
            </a:extLst>
          </p:cNvPr>
          <p:cNvCxnSpPr>
            <a:cxnSpLocks/>
          </p:cNvCxnSpPr>
          <p:nvPr/>
        </p:nvCxnSpPr>
        <p:spPr>
          <a:xfrm>
            <a:off x="7543800" y="3693015"/>
            <a:ext cx="72657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27" name="Table 16">
            <a:extLst>
              <a:ext uri="{FF2B5EF4-FFF2-40B4-BE49-F238E27FC236}">
                <a16:creationId xmlns:a16="http://schemas.microsoft.com/office/drawing/2014/main" id="{EDECA746-3A15-3129-FA44-D3C2E64F1F64}"/>
              </a:ext>
            </a:extLst>
          </p:cNvPr>
          <p:cNvGraphicFramePr>
            <a:graphicFrameLocks noGrp="1"/>
          </p:cNvGraphicFramePr>
          <p:nvPr>
            <p:extLst>
              <p:ext uri="{D42A27DB-BD31-4B8C-83A1-F6EECF244321}">
                <p14:modId xmlns:p14="http://schemas.microsoft.com/office/powerpoint/2010/main" val="2047344009"/>
              </p:ext>
            </p:extLst>
          </p:nvPr>
        </p:nvGraphicFramePr>
        <p:xfrm>
          <a:off x="594358" y="624713"/>
          <a:ext cx="6858002" cy="5425694"/>
        </p:xfrm>
        <a:graphic>
          <a:graphicData uri="http://schemas.openxmlformats.org/drawingml/2006/table">
            <a:tbl>
              <a:tblPr firstRow="1" bandRow="1">
                <a:tableStyleId>{5C22544A-7EE6-4342-B048-85BDC9FD1C3A}</a:tableStyleId>
              </a:tblPr>
              <a:tblGrid>
                <a:gridCol w="6858002">
                  <a:extLst>
                    <a:ext uri="{9D8B030D-6E8A-4147-A177-3AD203B41FA5}">
                      <a16:colId xmlns:a16="http://schemas.microsoft.com/office/drawing/2014/main" val="3303479494"/>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Century Schoolbook" panose="02040604050505020304" pitchFamily="18" charset="0"/>
                          <a:ea typeface="Inter SemiBold" panose="020B0502030000000004" pitchFamily="34" charset="0"/>
                          <a:cs typeface="Arial" panose="020B0604020202020204" pitchFamily="34" charset="0"/>
                        </a:rPr>
                        <a:t>“</a:t>
                      </a:r>
                    </a:p>
                  </a:txBody>
                  <a:tcPr marL="182880">
                    <a:lnL w="12700" cap="flat" cmpd="sng" algn="ctr">
                      <a:solidFill>
                        <a:schemeClr val="tx1">
                          <a:lumMod val="75000"/>
                          <a:lumOff val="2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9527174"/>
                  </a:ext>
                </a:extLst>
              </a:tr>
              <a:tr h="370840">
                <a:tc>
                  <a:txBody>
                    <a:bodyPr/>
                    <a:lstStyle/>
                    <a:p>
                      <a:pPr>
                        <a:lnSpc>
                          <a:spcPct val="150000"/>
                        </a:lnSpc>
                        <a:spcAft>
                          <a:spcPts val="1200"/>
                        </a:spcAft>
                      </a:pPr>
                      <a:r>
                        <a:rPr lang="en-US" sz="1500" i="0" dirty="0">
                          <a:solidFill>
                            <a:schemeClr val="bg1"/>
                          </a:solidFill>
                          <a:effectLst/>
                          <a:latin typeface="Arial" panose="020B0604020202020204" pitchFamily="34" charset="0"/>
                          <a:ea typeface="Calibri" panose="020F0502020204030204" pitchFamily="34" charset="0"/>
                          <a:cs typeface="Arial" panose="020B0604020202020204" pitchFamily="34" charset="0"/>
                        </a:rPr>
                        <a:t>The greatest asset in any knowledge-based organization is the expertise of its professionals—the engineers and architects at a design-build firm, the scientists at a research institute, the lawyers and accountants at their respective firms, and so on.</a:t>
                      </a:r>
                      <a:endParaRPr lang="en-US" sz="1500" i="0"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a:lnSpc>
                          <a:spcPct val="150000"/>
                        </a:lnSpc>
                        <a:spcAft>
                          <a:spcPts val="1200"/>
                        </a:spcAft>
                      </a:pPr>
                      <a:r>
                        <a:rPr lang="en-US" sz="1500" b="0" i="0" dirty="0">
                          <a:solidFill>
                            <a:schemeClr val="tx1"/>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The most important challenge faced by any such organization is bringing that collective expertise to bear on problems that, increasingly, are so complicated and so sophisticated that no single expert—no matter how smart or hardworking—is in a position to solve them.</a:t>
                      </a:r>
                      <a:endParaRPr lang="en-US" sz="1500" b="0" i="0" dirty="0">
                        <a:solidFill>
                          <a:schemeClr val="tx1"/>
                        </a:solidFill>
                        <a:highlight>
                          <a:srgbClr val="FFFFFF"/>
                        </a:highlight>
                        <a:latin typeface="Arial" panose="020B0604020202020204" pitchFamily="34" charset="0"/>
                        <a:ea typeface="Calibri" panose="020F0502020204030204" pitchFamily="34" charset="0"/>
                        <a:cs typeface="Arial" panose="020B0604020202020204" pitchFamily="34" charset="0"/>
                      </a:endParaRPr>
                    </a:p>
                    <a:p>
                      <a:pPr>
                        <a:lnSpc>
                          <a:spcPct val="150000"/>
                        </a:lnSpc>
                        <a:spcAft>
                          <a:spcPts val="0"/>
                        </a:spcAft>
                      </a:pPr>
                      <a:r>
                        <a:rPr lang="en-US" sz="1500" i="0" dirty="0">
                          <a:solidFill>
                            <a:schemeClr val="bg1"/>
                          </a:solidFill>
                          <a:effectLst/>
                          <a:latin typeface="Arial" panose="020B0604020202020204" pitchFamily="34" charset="0"/>
                          <a:ea typeface="Calibri" panose="020F0502020204030204" pitchFamily="34" charset="0"/>
                          <a:cs typeface="Arial" panose="020B0604020202020204" pitchFamily="34" charset="0"/>
                        </a:rPr>
                        <a:t>Today’s problems simply demand that specialists . . . work together to integrate their separate knowledge bases and skill sets to forge coherent, unified solutions. They have to collaborate, in efficient and effective ways.</a:t>
                      </a:r>
                      <a:r>
                        <a:rPr lang="en-US" sz="1500" i="0" dirty="0">
                          <a:solidFill>
                            <a:schemeClr val="bg1"/>
                          </a:solidFill>
                          <a:effectLst/>
                          <a:latin typeface="Arial" panose="020B0604020202020204" pitchFamily="34" charset="0"/>
                          <a:cs typeface="Arial" panose="020B0604020202020204" pitchFamily="34" charset="0"/>
                        </a:rPr>
                        <a:t> </a:t>
                      </a:r>
                    </a:p>
                    <a:p>
                      <a:pPr>
                        <a:lnSpc>
                          <a:spcPct val="150000"/>
                        </a:lnSpc>
                        <a:spcAft>
                          <a:spcPts val="1200"/>
                        </a:spcAft>
                      </a:pPr>
                      <a:endParaRPr lang="en-US" sz="800" i="0" dirty="0">
                        <a:solidFill>
                          <a:schemeClr val="bg1"/>
                        </a:solidFill>
                        <a:effectLst/>
                        <a:latin typeface="Georgia" panose="02040502050405020303" pitchFamily="18" charset="0"/>
                        <a:cs typeface="Arial" panose="020B0604020202020204" pitchFamily="34" charset="0"/>
                      </a:endParaRPr>
                    </a:p>
                    <a:p>
                      <a:pPr>
                        <a:lnSpc>
                          <a:spcPct val="150000"/>
                        </a:lnSpc>
                        <a:spcAft>
                          <a:spcPts val="1200"/>
                        </a:spcAft>
                      </a:pPr>
                      <a:r>
                        <a:rPr lang="en-US" sz="800" b="0" i="0" dirty="0">
                          <a:solidFill>
                            <a:schemeClr val="bg2"/>
                          </a:solidFill>
                          <a:latin typeface="Arial" panose="020B0604020202020204" pitchFamily="34" charset="0"/>
                          <a:cs typeface="Arial" panose="020B0604020202020204" pitchFamily="34" charset="0"/>
                        </a:rPr>
                        <a:t>Gardner, H. K. (2016). Smart collaboration: How professionals and their firms succeed by breaking down silos. Harvard Business Review Press. </a:t>
                      </a:r>
                    </a:p>
                  </a:txBody>
                  <a:tcPr marL="182880">
                    <a:lnL w="12700" cap="flat" cmpd="sng" algn="ctr">
                      <a:solidFill>
                        <a:schemeClr val="tx1">
                          <a:lumMod val="75000"/>
                          <a:lumOff val="2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1037166"/>
                  </a:ext>
                </a:extLst>
              </a:tr>
            </a:tbl>
          </a:graphicData>
        </a:graphic>
      </p:graphicFrame>
    </p:spTree>
    <p:extLst>
      <p:ext uri="{BB962C8B-B14F-4D97-AF65-F5344CB8AC3E}">
        <p14:creationId xmlns:p14="http://schemas.microsoft.com/office/powerpoint/2010/main" val="26417813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250"/>
                                        <p:tgtEl>
                                          <p:spTgt spid="9"/>
                                        </p:tgtEl>
                                      </p:cBhvr>
                                    </p:animEffect>
                                  </p:childTnLst>
                                </p:cTn>
                              </p:par>
                            </p:childTnLst>
                          </p:cTn>
                        </p:par>
                        <p:par>
                          <p:cTn id="8" fill="hold">
                            <p:stCondLst>
                              <p:cond delay="250"/>
                            </p:stCondLst>
                            <p:childTnLst>
                              <p:par>
                                <p:cTn id="9" presetID="53"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P spid="5"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AD71347-C601-9C12-DFAA-3527A37BAD9C}"/>
              </a:ext>
            </a:extLst>
          </p:cNvPr>
          <p:cNvSpPr txBox="1"/>
          <p:nvPr/>
        </p:nvSpPr>
        <p:spPr>
          <a:xfrm>
            <a:off x="5091804" y="3096473"/>
            <a:ext cx="5145272" cy="116955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500" i="0" u="none" strike="noStrike" kern="1200" cap="none" spc="-40" normalizeH="0" noProof="0" dirty="0">
                <a:ln>
                  <a:noFill/>
                </a:ln>
                <a:solidFill>
                  <a:schemeClr val="bg1"/>
                </a:solidFill>
                <a:effectLst/>
                <a:uLnTx/>
                <a:uFillTx/>
                <a:latin typeface="Century Schoolbook" panose="02040604050505020304" pitchFamily="18" charset="0"/>
                <a:ea typeface="Inter SemiBold" panose="020B0502030000000004" pitchFamily="34" charset="0"/>
                <a:cs typeface="Arial" panose="020B0604020202020204" pitchFamily="34" charset="0"/>
              </a:rPr>
              <a:t>Where we want your feedback today</a:t>
            </a:r>
          </a:p>
        </p:txBody>
      </p:sp>
      <p:pic>
        <p:nvPicPr>
          <p:cNvPr id="12" name="Picture 11" descr="A flag on a pole&#10;&#10;Description automatically generated with low confidence">
            <a:extLst>
              <a:ext uri="{FF2B5EF4-FFF2-40B4-BE49-F238E27FC236}">
                <a16:creationId xmlns:a16="http://schemas.microsoft.com/office/drawing/2014/main" id="{910ED078-50D4-C128-4D9F-CC77F7FD26D6}"/>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341384" y="1475973"/>
            <a:ext cx="2629818" cy="3906054"/>
          </a:xfrm>
          <a:prstGeom prst="rect">
            <a:avLst/>
          </a:prstGeom>
        </p:spPr>
      </p:pic>
    </p:spTree>
    <p:extLst>
      <p:ext uri="{BB962C8B-B14F-4D97-AF65-F5344CB8AC3E}">
        <p14:creationId xmlns:p14="http://schemas.microsoft.com/office/powerpoint/2010/main" val="2207299636"/>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6384EF2-4737-2E5E-D5F5-7BD49EAC16FC}"/>
              </a:ext>
            </a:extLst>
          </p:cNvPr>
          <p:cNvSpPr txBox="1"/>
          <p:nvPr/>
        </p:nvSpPr>
        <p:spPr>
          <a:xfrm>
            <a:off x="477748" y="510986"/>
            <a:ext cx="1050288" cy="2308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900" b="1" spc="150" dirty="0">
                <a:solidFill>
                  <a:schemeClr val="bg1"/>
                </a:solidFill>
                <a:latin typeface="Arial" panose="020B0604020202020204" pitchFamily="34" charset="0"/>
                <a:ea typeface="Inter Bold" panose="020B0502030000000004" pitchFamily="34" charset="0"/>
                <a:cs typeface="Arial" panose="020B0604020202020204" pitchFamily="34" charset="0"/>
              </a:rPr>
              <a:t>USER FLOW</a:t>
            </a:r>
            <a:endParaRPr kumimoji="0" lang="en-US" sz="900" b="1" i="0" u="none" strike="noStrike" kern="1200" cap="none" spc="150" normalizeH="0" baseline="0" noProof="0" dirty="0">
              <a:ln>
                <a:noFill/>
              </a:ln>
              <a:solidFill>
                <a:schemeClr val="bg1"/>
              </a:solidFill>
              <a:effectLst/>
              <a:uLnTx/>
              <a:uFillTx/>
              <a:latin typeface="Arial" panose="020B0604020202020204" pitchFamily="34" charset="0"/>
              <a:ea typeface="Inter Bold" panose="020B0502030000000004" pitchFamily="34" charset="0"/>
              <a:cs typeface="Arial" panose="020B0604020202020204" pitchFamily="34" charset="0"/>
            </a:endParaRPr>
          </a:p>
        </p:txBody>
      </p:sp>
      <p:sp>
        <p:nvSpPr>
          <p:cNvPr id="9" name="TextBox 8">
            <a:extLst>
              <a:ext uri="{FF2B5EF4-FFF2-40B4-BE49-F238E27FC236}">
                <a16:creationId xmlns:a16="http://schemas.microsoft.com/office/drawing/2014/main" id="{0D8B3567-F448-2ECF-04DE-5590BE2F7CAA}"/>
              </a:ext>
            </a:extLst>
          </p:cNvPr>
          <p:cNvSpPr txBox="1"/>
          <p:nvPr/>
        </p:nvSpPr>
        <p:spPr>
          <a:xfrm>
            <a:off x="3262242" y="1524000"/>
            <a:ext cx="3005951" cy="2308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900" b="1" spc="150" dirty="0">
                <a:latin typeface="Arial" panose="020B0604020202020204" pitchFamily="34" charset="0"/>
                <a:ea typeface="Inter Bold" panose="020B0502030000000004" pitchFamily="34" charset="0"/>
                <a:cs typeface="Arial" panose="020B0604020202020204" pitchFamily="34" charset="0"/>
              </a:rPr>
              <a:t>SEARCH BY THE ISSUES YOU MANAGE</a:t>
            </a:r>
            <a:endParaRPr kumimoji="0" lang="en-US" sz="900" b="1" i="0" u="none" strike="noStrike" kern="1200" cap="none" spc="150" normalizeH="0" baseline="0" noProof="0" dirty="0">
              <a:ln>
                <a:noFill/>
              </a:ln>
              <a:effectLst/>
              <a:uLnTx/>
              <a:uFillTx/>
              <a:latin typeface="Arial" panose="020B0604020202020204" pitchFamily="34" charset="0"/>
              <a:ea typeface="Inter Bold" panose="020B0502030000000004" pitchFamily="34" charset="0"/>
              <a:cs typeface="Arial" panose="020B0604020202020204" pitchFamily="34" charset="0"/>
            </a:endParaRPr>
          </a:p>
        </p:txBody>
      </p:sp>
      <p:pic>
        <p:nvPicPr>
          <p:cNvPr id="15" name="Picture 14" descr="A screenshot of a computer&#10;&#10;Description automatically generated with low confidence">
            <a:extLst>
              <a:ext uri="{FF2B5EF4-FFF2-40B4-BE49-F238E27FC236}">
                <a16:creationId xmlns:a16="http://schemas.microsoft.com/office/drawing/2014/main" id="{D28DF66D-C0F6-23A0-DBE4-10DFF9C78CE4}"/>
              </a:ext>
            </a:extLst>
          </p:cNvPr>
          <p:cNvPicPr>
            <a:picLocks noChangeAspect="1"/>
          </p:cNvPicPr>
          <p:nvPr/>
        </p:nvPicPr>
        <p:blipFill>
          <a:blip r:embed="rId2"/>
          <a:stretch>
            <a:fillRect/>
          </a:stretch>
        </p:blipFill>
        <p:spPr>
          <a:xfrm>
            <a:off x="0" y="0"/>
            <a:ext cx="12192000" cy="6858000"/>
          </a:xfrm>
          <a:prstGeom prst="rect">
            <a:avLst/>
          </a:prstGeom>
        </p:spPr>
      </p:pic>
      <p:sp>
        <p:nvSpPr>
          <p:cNvPr id="18" name="Rectangle: Rounded Corners 2">
            <a:extLst>
              <a:ext uri="{FF2B5EF4-FFF2-40B4-BE49-F238E27FC236}">
                <a16:creationId xmlns:a16="http://schemas.microsoft.com/office/drawing/2014/main" id="{592A24EF-2F5B-88B9-5017-5FEA03C7FCF0}"/>
              </a:ext>
            </a:extLst>
          </p:cNvPr>
          <p:cNvSpPr/>
          <p:nvPr/>
        </p:nvSpPr>
        <p:spPr>
          <a:xfrm>
            <a:off x="477748" y="383311"/>
            <a:ext cx="1130335" cy="255350"/>
          </a:xfrm>
          <a:prstGeom prst="roundRect">
            <a:avLst>
              <a:gd name="adj" fmla="val 50000"/>
            </a:avLst>
          </a:prstGeom>
          <a:solidFill>
            <a:schemeClr val="tx1"/>
          </a:solidFill>
          <a:ln>
            <a:noFill/>
          </a:ln>
        </p:spPr>
        <p:style>
          <a:lnRef idx="2">
            <a:schemeClr val="accent2">
              <a:shade val="50000"/>
            </a:schemeClr>
          </a:lnRef>
          <a:fillRef idx="1">
            <a:schemeClr val="accent2"/>
          </a:fillRef>
          <a:effectRef idx="0">
            <a:schemeClr val="accent2"/>
          </a:effectRef>
          <a:fontRef idx="minor">
            <a:schemeClr val="lt1"/>
          </a:fontRef>
        </p:style>
        <p:txBody>
          <a:bodyPr wrap="none" lIns="91440" tIns="0" rIns="91440" bIns="0" rtlCol="0" anchor="ctr"/>
          <a:lstStyle/>
          <a:p>
            <a:pPr algn="ctr"/>
            <a:r>
              <a:rPr kumimoji="0" lang="en-US" sz="1000" b="1" i="0" u="none" strike="noStrike" kern="1200" cap="none" normalizeH="0" baseline="0" noProof="0" dirty="0">
                <a:ln>
                  <a:noFill/>
                </a:ln>
                <a:solidFill>
                  <a:schemeClr val="bg1"/>
                </a:solidFill>
                <a:effectLst/>
                <a:uLnTx/>
                <a:uFillTx/>
                <a:latin typeface="Arial" panose="020B0604020202020204" pitchFamily="34" charset="0"/>
                <a:ea typeface="Inter Bold" panose="020B0502030000000004" pitchFamily="34" charset="0"/>
                <a:cs typeface="Arial" panose="020B0604020202020204" pitchFamily="34" charset="0"/>
              </a:rPr>
              <a:t>Key User Flow</a:t>
            </a:r>
            <a:endParaRPr lang="en-US" sz="1000" b="1" dirty="0">
              <a:solidFill>
                <a:schemeClr val="bg1"/>
              </a:solidFill>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568DC1B3-6392-752A-4EB3-15E8F1255E77}"/>
              </a:ext>
            </a:extLst>
          </p:cNvPr>
          <p:cNvGrpSpPr/>
          <p:nvPr/>
        </p:nvGrpSpPr>
        <p:grpSpPr>
          <a:xfrm>
            <a:off x="1608083" y="963459"/>
            <a:ext cx="6096000" cy="775904"/>
            <a:chOff x="1608083" y="963459"/>
            <a:chExt cx="6096000" cy="775904"/>
          </a:xfrm>
        </p:grpSpPr>
        <p:sp>
          <p:nvSpPr>
            <p:cNvPr id="20" name="TextBox 19">
              <a:extLst>
                <a:ext uri="{FF2B5EF4-FFF2-40B4-BE49-F238E27FC236}">
                  <a16:creationId xmlns:a16="http://schemas.microsoft.com/office/drawing/2014/main" id="{DE61FD4C-164E-4809-F8E6-612D34C3FC09}"/>
                </a:ext>
              </a:extLst>
            </p:cNvPr>
            <p:cNvSpPr txBox="1"/>
            <p:nvPr/>
          </p:nvSpPr>
          <p:spPr>
            <a:xfrm>
              <a:off x="1608083" y="963459"/>
              <a:ext cx="6096000" cy="612988"/>
            </a:xfrm>
            <a:prstGeom prst="rect">
              <a:avLst/>
            </a:prstGeom>
            <a:noFill/>
          </p:spPr>
          <p:txBody>
            <a:bodyPr wrap="square">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lang="en-US" sz="1600" b="1" dirty="0">
                  <a:solidFill>
                    <a:srgbClr val="262626"/>
                  </a:solidFill>
                  <a:latin typeface="Arial" panose="020B0604020202020204" pitchFamily="34" charset="0"/>
                  <a:ea typeface="Inter SemiBold" panose="020B0502030000000004" pitchFamily="34" charset="0"/>
                  <a:cs typeface="Arial" panose="020B0604020202020204" pitchFamily="34" charset="0"/>
                </a:rPr>
                <a:t>How you want to search the</a:t>
              </a:r>
            </a:p>
            <a:p>
              <a:pPr marL="0" marR="0" lvl="0" indent="0" algn="ctr" defTabSz="914400" rtl="0" eaLnBrk="1" fontAlgn="auto" latinLnBrk="0" hangingPunct="1">
                <a:lnSpc>
                  <a:spcPct val="110000"/>
                </a:lnSpc>
                <a:spcBef>
                  <a:spcPts val="0"/>
                </a:spcBef>
                <a:spcAft>
                  <a:spcPts val="0"/>
                </a:spcAft>
                <a:buClrTx/>
                <a:buSzTx/>
                <a:buFontTx/>
                <a:buNone/>
                <a:tabLst/>
                <a:defRPr/>
              </a:pPr>
              <a:r>
                <a:rPr lang="en-US" sz="1600" b="1" dirty="0">
                  <a:solidFill>
                    <a:srgbClr val="262626"/>
                  </a:solidFill>
                  <a:latin typeface="Arial" panose="020B0604020202020204" pitchFamily="34" charset="0"/>
                  <a:ea typeface="Inter SemiBold" panose="020B0502030000000004" pitchFamily="34" charset="0"/>
                  <a:cs typeface="Arial" panose="020B0604020202020204" pitchFamily="34" charset="0"/>
                </a:rPr>
                <a:t>U.S. strategic portfolio</a:t>
              </a:r>
              <a:endParaRPr kumimoji="0" lang="en-US" sz="1600" b="1" i="0" u="none" strike="noStrike" kern="1200" cap="none" spc="0" normalizeH="0" baseline="0" noProof="0" dirty="0">
                <a:ln>
                  <a:noFill/>
                </a:ln>
                <a:solidFill>
                  <a:srgbClr val="262626"/>
                </a:solidFill>
                <a:effectLst/>
                <a:uLnTx/>
                <a:uFillTx/>
                <a:latin typeface="Arial" panose="020B0604020202020204" pitchFamily="34" charset="0"/>
                <a:ea typeface="Inter SemiBold" panose="020B0502030000000004" pitchFamily="34" charset="0"/>
                <a:cs typeface="Arial" panose="020B0604020202020204" pitchFamily="34" charset="0"/>
              </a:endParaRPr>
            </a:p>
          </p:txBody>
        </p:sp>
        <p:sp>
          <p:nvSpPr>
            <p:cNvPr id="2" name="Triangle 1">
              <a:extLst>
                <a:ext uri="{FF2B5EF4-FFF2-40B4-BE49-F238E27FC236}">
                  <a16:creationId xmlns:a16="http://schemas.microsoft.com/office/drawing/2014/main" id="{E0563B12-4B1F-CB8A-A66E-863ADE0AF2C9}"/>
                </a:ext>
              </a:extLst>
            </p:cNvPr>
            <p:cNvSpPr/>
            <p:nvPr/>
          </p:nvSpPr>
          <p:spPr>
            <a:xfrm rot="10800000">
              <a:off x="4572000" y="1623947"/>
              <a:ext cx="168166" cy="115416"/>
            </a:xfrm>
            <a:prstGeom prs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872228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D5E3C87-3D45-6BE8-8CA7-887784B9714F}"/>
              </a:ext>
            </a:extLst>
          </p:cNvPr>
          <p:cNvSpPr txBox="1"/>
          <p:nvPr/>
        </p:nvSpPr>
        <p:spPr>
          <a:xfrm>
            <a:off x="4035973" y="1802464"/>
            <a:ext cx="4120055" cy="3311163"/>
          </a:xfrm>
          <a:prstGeom prst="rect">
            <a:avLst/>
          </a:prstGeom>
          <a:noFill/>
        </p:spPr>
        <p:txBody>
          <a:bodyPr wrap="square">
            <a:spAutoFit/>
          </a:bodyPr>
          <a:lstStyle/>
          <a:p>
            <a:pPr marL="285750" indent="-285750" rtl="0" fontAlgn="base">
              <a:spcBef>
                <a:spcPts val="600"/>
              </a:spcBef>
              <a:spcAft>
                <a:spcPts val="600"/>
              </a:spcAft>
              <a:buFont typeface="Arial" panose="020B0604020202020204" pitchFamily="34" charset="0"/>
              <a:buChar char="•"/>
            </a:pPr>
            <a:r>
              <a:rPr lang="en-US" sz="2000" i="0" u="none" strike="noStrike" dirty="0">
                <a:solidFill>
                  <a:srgbClr val="FFFFFF"/>
                </a:solidFill>
                <a:effectLst/>
                <a:latin typeface="Arial" panose="020B0604020202020204" pitchFamily="34" charset="0"/>
              </a:rPr>
              <a:t>Be candid</a:t>
            </a:r>
          </a:p>
          <a:p>
            <a:pPr marL="285750" indent="-285750" rtl="0" fontAlgn="base">
              <a:spcBef>
                <a:spcPts val="600"/>
              </a:spcBef>
              <a:spcAft>
                <a:spcPts val="600"/>
              </a:spcAft>
              <a:buFont typeface="Arial" panose="020B0604020202020204" pitchFamily="34" charset="0"/>
              <a:buChar char="•"/>
            </a:pPr>
            <a:r>
              <a:rPr lang="en-US" sz="2000" i="0" u="none" strike="noStrike" dirty="0">
                <a:solidFill>
                  <a:srgbClr val="FFFFFF"/>
                </a:solidFill>
                <a:effectLst/>
                <a:latin typeface="Arial" panose="020B0604020202020204" pitchFamily="34" charset="0"/>
              </a:rPr>
              <a:t>Be specific</a:t>
            </a:r>
          </a:p>
          <a:p>
            <a:pPr marL="285750" indent="-285750" rtl="0" fontAlgn="base">
              <a:spcBef>
                <a:spcPts val="600"/>
              </a:spcBef>
              <a:spcAft>
                <a:spcPts val="600"/>
              </a:spcAft>
              <a:buFont typeface="Arial" panose="020B0604020202020204" pitchFamily="34" charset="0"/>
              <a:buChar char="•"/>
            </a:pPr>
            <a:r>
              <a:rPr lang="en-US" sz="2000" i="0" u="none" strike="noStrike" dirty="0">
                <a:solidFill>
                  <a:srgbClr val="FFFFFF"/>
                </a:solidFill>
                <a:effectLst/>
                <a:latin typeface="Arial" panose="020B0604020202020204" pitchFamily="34" charset="0"/>
              </a:rPr>
              <a:t>Tie everything to goals</a:t>
            </a:r>
          </a:p>
          <a:p>
            <a:pPr marL="285750" indent="-285750" rtl="0" fontAlgn="base">
              <a:spcBef>
                <a:spcPts val="600"/>
              </a:spcBef>
              <a:spcAft>
                <a:spcPts val="600"/>
              </a:spcAft>
              <a:buFont typeface="Arial" panose="020B0604020202020204" pitchFamily="34" charset="0"/>
              <a:buChar char="•"/>
            </a:pPr>
            <a:r>
              <a:rPr lang="en-US" sz="2000" i="0" u="none" strike="noStrike" dirty="0">
                <a:solidFill>
                  <a:srgbClr val="FFFFFF"/>
                </a:solidFill>
                <a:effectLst/>
                <a:latin typeface="Arial" panose="020B0604020202020204" pitchFamily="34" charset="0"/>
              </a:rPr>
              <a:t>Affirm what’s working</a:t>
            </a:r>
          </a:p>
          <a:p>
            <a:pPr marL="285750" indent="-285750" rtl="0" fontAlgn="base">
              <a:spcBef>
                <a:spcPts val="600"/>
              </a:spcBef>
              <a:spcAft>
                <a:spcPts val="600"/>
              </a:spcAft>
              <a:buFont typeface="Arial" panose="020B0604020202020204" pitchFamily="34" charset="0"/>
              <a:buChar char="•"/>
            </a:pPr>
            <a:r>
              <a:rPr lang="en-US" sz="2000" i="0" u="none" strike="noStrike" dirty="0">
                <a:solidFill>
                  <a:srgbClr val="FFFFFF"/>
                </a:solidFill>
                <a:effectLst/>
                <a:latin typeface="Arial" panose="020B0604020202020204" pitchFamily="34" charset="0"/>
              </a:rPr>
              <a:t>Problems first, then solutions</a:t>
            </a:r>
          </a:p>
          <a:p>
            <a:pPr marL="285750" indent="-285750" rtl="0" fontAlgn="base">
              <a:spcBef>
                <a:spcPts val="600"/>
              </a:spcBef>
              <a:spcAft>
                <a:spcPts val="600"/>
              </a:spcAft>
              <a:buFont typeface="Arial" panose="020B0604020202020204" pitchFamily="34" charset="0"/>
              <a:buChar char="•"/>
            </a:pPr>
            <a:r>
              <a:rPr lang="en-US" sz="2000" i="0" u="none" strike="noStrike" dirty="0">
                <a:solidFill>
                  <a:srgbClr val="FFFFFF"/>
                </a:solidFill>
                <a:effectLst/>
                <a:latin typeface="Arial" panose="020B0604020202020204" pitchFamily="34" charset="0"/>
              </a:rPr>
              <a:t>Suggestions, not mandates</a:t>
            </a:r>
          </a:p>
          <a:p>
            <a:pPr marL="285750" indent="-285750" rtl="0" fontAlgn="base">
              <a:spcBef>
                <a:spcPts val="1700"/>
              </a:spcBef>
              <a:spcAft>
                <a:spcPts val="0"/>
              </a:spcAft>
              <a:buFont typeface="Arial" panose="020B0604020202020204" pitchFamily="34" charset="0"/>
              <a:buChar char="•"/>
            </a:pPr>
            <a:r>
              <a:rPr lang="en-US" sz="2000" i="0" u="none" strike="noStrike" dirty="0">
                <a:solidFill>
                  <a:srgbClr val="FFFFFF"/>
                </a:solidFill>
                <a:effectLst/>
                <a:latin typeface="Arial" panose="020B0604020202020204" pitchFamily="34" charset="0"/>
              </a:rPr>
              <a:t>Have fun!</a:t>
            </a:r>
          </a:p>
        </p:txBody>
      </p:sp>
      <p:sp>
        <p:nvSpPr>
          <p:cNvPr id="8" name="TextBox 7">
            <a:extLst>
              <a:ext uri="{FF2B5EF4-FFF2-40B4-BE49-F238E27FC236}">
                <a16:creationId xmlns:a16="http://schemas.microsoft.com/office/drawing/2014/main" id="{36384EF2-4737-2E5E-D5F5-7BD49EAC16FC}"/>
              </a:ext>
            </a:extLst>
          </p:cNvPr>
          <p:cNvSpPr txBox="1"/>
          <p:nvPr/>
        </p:nvSpPr>
        <p:spPr>
          <a:xfrm>
            <a:off x="477748" y="510986"/>
            <a:ext cx="1082348" cy="2308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900" b="1" spc="150" dirty="0">
                <a:solidFill>
                  <a:schemeClr val="bg1"/>
                </a:solidFill>
                <a:latin typeface="Arial" panose="020B0604020202020204" pitchFamily="34" charset="0"/>
                <a:ea typeface="Inter Bold" panose="020B0502030000000004" pitchFamily="34" charset="0"/>
                <a:cs typeface="Arial" panose="020B0604020202020204" pitchFamily="34" charset="0"/>
              </a:rPr>
              <a:t>GUIDELINES</a:t>
            </a:r>
            <a:endParaRPr kumimoji="0" lang="en-US" sz="900" b="1" i="0" u="none" strike="noStrike" kern="1200" cap="none" spc="150" normalizeH="0" baseline="0" noProof="0" dirty="0">
              <a:ln>
                <a:noFill/>
              </a:ln>
              <a:solidFill>
                <a:schemeClr val="bg1"/>
              </a:solidFill>
              <a:effectLst/>
              <a:uLnTx/>
              <a:uFillTx/>
              <a:latin typeface="Arial" panose="020B0604020202020204" pitchFamily="34" charset="0"/>
              <a:ea typeface="Inter Bold" panose="020B0502030000000004" pitchFamily="34" charset="0"/>
              <a:cs typeface="Arial" panose="020B0604020202020204" pitchFamily="34" charset="0"/>
            </a:endParaRPr>
          </a:p>
        </p:txBody>
      </p:sp>
    </p:spTree>
    <p:extLst>
      <p:ext uri="{BB962C8B-B14F-4D97-AF65-F5344CB8AC3E}">
        <p14:creationId xmlns:p14="http://schemas.microsoft.com/office/powerpoint/2010/main" val="206285148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6492144-2C2F-8B80-F92A-AC7BE05EC394}"/>
              </a:ext>
            </a:extLst>
          </p:cNvPr>
          <p:cNvSpPr txBox="1"/>
          <p:nvPr/>
        </p:nvSpPr>
        <p:spPr>
          <a:xfrm>
            <a:off x="1149497" y="667134"/>
            <a:ext cx="6100548" cy="427681"/>
          </a:xfrm>
          <a:prstGeom prst="rect">
            <a:avLst/>
          </a:prstGeom>
          <a:noFill/>
        </p:spPr>
        <p:txBody>
          <a:bodyPr wrap="square">
            <a:sp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en-US" sz="2000" dirty="0">
                <a:solidFill>
                  <a:schemeClr val="bg1"/>
                </a:solidFill>
                <a:latin typeface="Arial" panose="020B0604020202020204" pitchFamily="34" charset="0"/>
                <a:ea typeface="Inter SemiBold" panose="020B0502030000000004" pitchFamily="34" charset="0"/>
                <a:cs typeface="Arial" panose="020B0604020202020204" pitchFamily="34" charset="0"/>
              </a:rPr>
              <a:t>We’ll be using </a:t>
            </a:r>
            <a:r>
              <a:rPr lang="en-US" sz="2000" dirty="0" err="1">
                <a:solidFill>
                  <a:schemeClr val="bg1"/>
                </a:solidFill>
                <a:latin typeface="Arial" panose="020B0604020202020204" pitchFamily="34" charset="0"/>
                <a:ea typeface="Inter SemiBold" panose="020B0502030000000004" pitchFamily="34" charset="0"/>
                <a:cs typeface="Arial" panose="020B0604020202020204" pitchFamily="34" charset="0"/>
              </a:rPr>
              <a:t>Figjam</a:t>
            </a:r>
            <a:r>
              <a:rPr lang="en-US" sz="2000" dirty="0">
                <a:solidFill>
                  <a:schemeClr val="bg1"/>
                </a:solidFill>
                <a:latin typeface="Arial" panose="020B0604020202020204" pitchFamily="34" charset="0"/>
                <a:ea typeface="Inter SemiBold" panose="020B0502030000000004" pitchFamily="34" charset="0"/>
                <a:cs typeface="Arial" panose="020B0604020202020204" pitchFamily="34" charset="0"/>
              </a:rPr>
              <a:t> to facilitate</a:t>
            </a:r>
            <a:endParaRPr kumimoji="0" lang="en-US" sz="2000" i="0" u="none" strike="noStrike" kern="1200" cap="none" spc="0" normalizeH="0" baseline="0" noProof="0" dirty="0">
              <a:ln>
                <a:noFill/>
              </a:ln>
              <a:solidFill>
                <a:schemeClr val="bg1"/>
              </a:solidFill>
              <a:effectLst/>
              <a:uLnTx/>
              <a:uFillTx/>
              <a:latin typeface="Arial" panose="020B0604020202020204" pitchFamily="34" charset="0"/>
              <a:ea typeface="Inter SemiBold" panose="020B0502030000000004" pitchFamily="34" charset="0"/>
              <a:cs typeface="Arial" panose="020B0604020202020204" pitchFamily="34" charset="0"/>
            </a:endParaRPr>
          </a:p>
        </p:txBody>
      </p:sp>
      <p:pic>
        <p:nvPicPr>
          <p:cNvPr id="8" name="Picture 7" descr="A screenshot of a computer&#10;&#10;Description automatically generated">
            <a:extLst>
              <a:ext uri="{FF2B5EF4-FFF2-40B4-BE49-F238E27FC236}">
                <a16:creationId xmlns:a16="http://schemas.microsoft.com/office/drawing/2014/main" id="{2515D1EE-F805-4D70-6EA6-76549ACA6DA9}"/>
              </a:ext>
            </a:extLst>
          </p:cNvPr>
          <p:cNvPicPr>
            <a:picLocks noChangeAspect="1"/>
          </p:cNvPicPr>
          <p:nvPr/>
        </p:nvPicPr>
        <p:blipFill>
          <a:blip r:embed="rId2"/>
          <a:stretch>
            <a:fillRect/>
          </a:stretch>
        </p:blipFill>
        <p:spPr>
          <a:xfrm>
            <a:off x="1149497" y="1764183"/>
            <a:ext cx="9893005" cy="5093817"/>
          </a:xfrm>
          <a:prstGeom prst="rect">
            <a:avLst/>
          </a:prstGeom>
        </p:spPr>
      </p:pic>
      <p:sp>
        <p:nvSpPr>
          <p:cNvPr id="9" name="TextBox 8">
            <a:extLst>
              <a:ext uri="{FF2B5EF4-FFF2-40B4-BE49-F238E27FC236}">
                <a16:creationId xmlns:a16="http://schemas.microsoft.com/office/drawing/2014/main" id="{7EA86866-CB8D-AD8D-7D78-AB2D1510F50C}"/>
              </a:ext>
            </a:extLst>
          </p:cNvPr>
          <p:cNvSpPr txBox="1"/>
          <p:nvPr/>
        </p:nvSpPr>
        <p:spPr>
          <a:xfrm>
            <a:off x="1149496" y="1097809"/>
            <a:ext cx="9893005" cy="360612"/>
          </a:xfrm>
          <a:prstGeom prst="rect">
            <a:avLst/>
          </a:prstGeom>
          <a:noFill/>
        </p:spPr>
        <p:txBody>
          <a:bodyPr wrap="square">
            <a:sp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en-US" sz="1600" b="1" dirty="0">
                <a:solidFill>
                  <a:schemeClr val="bg1"/>
                </a:solidFill>
                <a:latin typeface="Arial" panose="020B0604020202020204" pitchFamily="34" charset="0"/>
                <a:ea typeface="Inter SemiBold" panose="020B0502030000000004" pitchFamily="34" charset="0"/>
                <a:cs typeface="Arial" panose="020B0604020202020204" pitchFamily="34" charset="0"/>
              </a:rPr>
              <a:t>Link: </a:t>
            </a:r>
            <a:r>
              <a:rPr lang="en-US" sz="1000" dirty="0">
                <a:solidFill>
                  <a:schemeClr val="bg1"/>
                </a:solidFill>
                <a:latin typeface="Arial" panose="020B0604020202020204" pitchFamily="34" charset="0"/>
                <a:ea typeface="Inter SemiBold" panose="020B05020300000000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https://www.figma.com/file/btI8ZODb3Zl4pMM9NdVczk/Performance.gov%3A-Design-Critique?type=whiteboard&amp;node-id=0%3A1&amp;t=Rr0gOZKE4ja4rGOE-1</a:t>
            </a:r>
            <a:endParaRPr kumimoji="0" lang="en-US" sz="1000" i="0" u="none" strike="noStrike" kern="1200" cap="none" spc="0" normalizeH="0" baseline="0" noProof="0" dirty="0">
              <a:ln>
                <a:noFill/>
              </a:ln>
              <a:solidFill>
                <a:schemeClr val="bg1"/>
              </a:solidFill>
              <a:effectLst/>
              <a:uLnTx/>
              <a:uFillTx/>
              <a:latin typeface="Arial" panose="020B0604020202020204" pitchFamily="34" charset="0"/>
              <a:ea typeface="Inter SemiBold" panose="020B0502030000000004" pitchFamily="34" charset="0"/>
              <a:cs typeface="Arial" panose="020B0604020202020204" pitchFamily="34" charset="0"/>
            </a:endParaRPr>
          </a:p>
        </p:txBody>
      </p:sp>
    </p:spTree>
    <p:extLst>
      <p:ext uri="{BB962C8B-B14F-4D97-AF65-F5344CB8AC3E}">
        <p14:creationId xmlns:p14="http://schemas.microsoft.com/office/powerpoint/2010/main" val="421363843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 name="Picture 11">
            <a:hlinkClick r:id="rId2"/>
            <a:extLst>
              <a:ext uri="{FF2B5EF4-FFF2-40B4-BE49-F238E27FC236}">
                <a16:creationId xmlns:a16="http://schemas.microsoft.com/office/drawing/2014/main" id="{75651C7B-2963-A174-179D-9206A2FB8E10}"/>
              </a:ext>
            </a:extLst>
          </p:cNvPr>
          <p:cNvPicPr>
            <a:picLocks noChangeAspect="1"/>
          </p:cNvPicPr>
          <p:nvPr/>
        </p:nvPicPr>
        <p:blipFill rotWithShape="1">
          <a:blip r:embed="rId3">
            <a:extLst>
              <a:ext uri="{28A0092B-C50C-407E-A947-70E740481C1C}">
                <a14:useLocalDpi xmlns:a14="http://schemas.microsoft.com/office/drawing/2010/main"/>
              </a:ext>
            </a:extLst>
          </a:blip>
          <a:srcRect r="4927"/>
          <a:stretch/>
        </p:blipFill>
        <p:spPr>
          <a:xfrm>
            <a:off x="4063599" y="510986"/>
            <a:ext cx="8128401" cy="5701773"/>
          </a:xfrm>
          <a:prstGeom prst="rect">
            <a:avLst/>
          </a:prstGeom>
        </p:spPr>
      </p:pic>
      <p:cxnSp>
        <p:nvCxnSpPr>
          <p:cNvPr id="14" name="Straight Connector 13">
            <a:extLst>
              <a:ext uri="{FF2B5EF4-FFF2-40B4-BE49-F238E27FC236}">
                <a16:creationId xmlns:a16="http://schemas.microsoft.com/office/drawing/2014/main" id="{540B939F-9A83-5399-52CA-25B490005321}"/>
              </a:ext>
            </a:extLst>
          </p:cNvPr>
          <p:cNvCxnSpPr>
            <a:cxnSpLocks/>
          </p:cNvCxnSpPr>
          <p:nvPr/>
        </p:nvCxnSpPr>
        <p:spPr>
          <a:xfrm>
            <a:off x="0" y="6207335"/>
            <a:ext cx="1386504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423343C2-2B72-99CE-0D01-3B4F85947D5C}"/>
              </a:ext>
            </a:extLst>
          </p:cNvPr>
          <p:cNvGrpSpPr/>
          <p:nvPr/>
        </p:nvGrpSpPr>
        <p:grpSpPr>
          <a:xfrm>
            <a:off x="477748" y="2175729"/>
            <a:ext cx="6015519" cy="2051923"/>
            <a:chOff x="477748" y="2175729"/>
            <a:chExt cx="6015519" cy="2051923"/>
          </a:xfrm>
        </p:grpSpPr>
        <p:sp>
          <p:nvSpPr>
            <p:cNvPr id="20" name="TextBox 19">
              <a:extLst>
                <a:ext uri="{FF2B5EF4-FFF2-40B4-BE49-F238E27FC236}">
                  <a16:creationId xmlns:a16="http://schemas.microsoft.com/office/drawing/2014/main" id="{0C5AC857-3D8D-3099-55F6-EB1875D680DD}"/>
                </a:ext>
              </a:extLst>
            </p:cNvPr>
            <p:cNvSpPr txBox="1"/>
            <p:nvPr/>
          </p:nvSpPr>
          <p:spPr>
            <a:xfrm>
              <a:off x="477748" y="2570147"/>
              <a:ext cx="6015519" cy="1657505"/>
            </a:xfrm>
            <a:prstGeom prst="rect">
              <a:avLst/>
            </a:prstGeom>
            <a:noFill/>
          </p:spPr>
          <p:txBody>
            <a:bodyPr wrap="square">
              <a:spAutoFit/>
            </a:bodyPr>
            <a:lstStyle/>
            <a:p>
              <a:pPr>
                <a:lnSpc>
                  <a:spcPct val="130000"/>
                </a:lnSpc>
              </a:pPr>
              <a:r>
                <a:rPr lang="en-US" sz="1600" i="1" dirty="0">
                  <a:solidFill>
                    <a:schemeClr val="bg1"/>
                  </a:solidFill>
                  <a:effectLst/>
                  <a:latin typeface="Century Schoolbook" panose="02040604050505020304" pitchFamily="18" charset="0"/>
                  <a:cs typeface="Arial" panose="020B0604020202020204" pitchFamily="34" charset="0"/>
                </a:rPr>
                <a:t>Information made available on the website . . . shall be readily accessible and easily found . . . [and] provided in a way that presents a coherent picture of all Federal programs, and the performance of the Federal Government as well as individual agencies.</a:t>
              </a:r>
              <a:endParaRPr lang="en-US" sz="1600" i="1" dirty="0">
                <a:solidFill>
                  <a:schemeClr val="bg1"/>
                </a:solidFill>
                <a:latin typeface="Century Schoolbook" panose="02040604050505020304" pitchFamily="18" charset="0"/>
                <a:cs typeface="Arial" panose="020B0604020202020204" pitchFamily="34" charset="0"/>
              </a:endParaRPr>
            </a:p>
          </p:txBody>
        </p:sp>
        <p:grpSp>
          <p:nvGrpSpPr>
            <p:cNvPr id="5" name="Group 4">
              <a:extLst>
                <a:ext uri="{FF2B5EF4-FFF2-40B4-BE49-F238E27FC236}">
                  <a16:creationId xmlns:a16="http://schemas.microsoft.com/office/drawing/2014/main" id="{C0CCA69D-F6CE-8100-BC5D-2F05F44F9E8F}"/>
                </a:ext>
              </a:extLst>
            </p:cNvPr>
            <p:cNvGrpSpPr/>
            <p:nvPr/>
          </p:nvGrpSpPr>
          <p:grpSpPr>
            <a:xfrm>
              <a:off x="477748" y="2175729"/>
              <a:ext cx="3491564" cy="289328"/>
              <a:chOff x="477748" y="2175729"/>
              <a:chExt cx="3491564" cy="289328"/>
            </a:xfrm>
          </p:grpSpPr>
          <p:sp>
            <p:nvSpPr>
              <p:cNvPr id="24" name="TextBox 23">
                <a:extLst>
                  <a:ext uri="{FF2B5EF4-FFF2-40B4-BE49-F238E27FC236}">
                    <a16:creationId xmlns:a16="http://schemas.microsoft.com/office/drawing/2014/main" id="{837F6B81-B10C-2DC0-C0D3-36FA4ECE7B35}"/>
                  </a:ext>
                </a:extLst>
              </p:cNvPr>
              <p:cNvSpPr txBox="1"/>
              <p:nvPr/>
            </p:nvSpPr>
            <p:spPr>
              <a:xfrm>
                <a:off x="477748" y="2175729"/>
                <a:ext cx="1690099" cy="286617"/>
              </a:xfrm>
              <a:prstGeom prst="rect">
                <a:avLst/>
              </a:prstGeom>
              <a:noFill/>
            </p:spPr>
            <p:txBody>
              <a:bodyPr wrap="square">
                <a:spAutoFit/>
              </a:bodyPr>
              <a:lstStyle/>
              <a:p>
                <a:pPr>
                  <a:lnSpc>
                    <a:spcPct val="135000"/>
                  </a:lnSpc>
                </a:pPr>
                <a:r>
                  <a:rPr lang="en-US" sz="1000" dirty="0">
                    <a:solidFill>
                      <a:schemeClr val="bg1">
                        <a:lumMod val="95000"/>
                      </a:schemeClr>
                    </a:solidFill>
                    <a:latin typeface="Arial" panose="020B0604020202020204" pitchFamily="34" charset="0"/>
                    <a:cs typeface="Arial" panose="020B0604020202020204" pitchFamily="34" charset="0"/>
                  </a:rPr>
                  <a:t>—  </a:t>
                </a:r>
                <a:endParaRPr lang="en-US" sz="1000" b="1" dirty="0">
                  <a:solidFill>
                    <a:schemeClr val="bg1">
                      <a:lumMod val="95000"/>
                    </a:schemeClr>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74FEC23E-DA57-8727-EE2D-D0738DE969E0}"/>
                  </a:ext>
                </a:extLst>
              </p:cNvPr>
              <p:cNvSpPr txBox="1"/>
              <p:nvPr/>
            </p:nvSpPr>
            <p:spPr>
              <a:xfrm>
                <a:off x="698160" y="2188058"/>
                <a:ext cx="3271152" cy="276999"/>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200" b="1" dirty="0">
                    <a:solidFill>
                      <a:schemeClr val="bg1">
                        <a:lumMod val="95000"/>
                      </a:schemeClr>
                    </a:solidFill>
                    <a:latin typeface="Arial" panose="020B0604020202020204" pitchFamily="34" charset="0"/>
                    <a:cs typeface="Arial" panose="020B0604020202020204" pitchFamily="34" charset="0"/>
                  </a:rPr>
                  <a:t>Government Performance and Results Act</a:t>
                </a:r>
                <a:endParaRPr kumimoji="0" lang="en-US" sz="1200" b="1" i="0" u="none" strike="noStrike" kern="1200" cap="none" spc="150" normalizeH="0" baseline="0" noProof="0" dirty="0">
                  <a:ln>
                    <a:noFill/>
                  </a:ln>
                  <a:solidFill>
                    <a:schemeClr val="bg1"/>
                  </a:solidFill>
                  <a:effectLst/>
                  <a:uLnTx/>
                  <a:uFillTx/>
                  <a:latin typeface="Arial" panose="020B0604020202020204" pitchFamily="34" charset="0"/>
                  <a:ea typeface="Inter Bold" panose="020B0502030000000004" pitchFamily="34" charset="0"/>
                  <a:cs typeface="Arial" panose="020B0604020202020204" pitchFamily="34" charset="0"/>
                </a:endParaRPr>
              </a:p>
            </p:txBody>
          </p:sp>
        </p:grpSp>
      </p:grpSp>
      <p:sp>
        <p:nvSpPr>
          <p:cNvPr id="4" name="TextBox 3">
            <a:extLst>
              <a:ext uri="{FF2B5EF4-FFF2-40B4-BE49-F238E27FC236}">
                <a16:creationId xmlns:a16="http://schemas.microsoft.com/office/drawing/2014/main" id="{65FC5933-25DC-29C1-6ED9-0536FE5452C5}"/>
              </a:ext>
            </a:extLst>
          </p:cNvPr>
          <p:cNvSpPr txBox="1"/>
          <p:nvPr/>
        </p:nvSpPr>
        <p:spPr>
          <a:xfrm>
            <a:off x="477748" y="510986"/>
            <a:ext cx="1223412" cy="2308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900" b="1" spc="150" dirty="0">
                <a:solidFill>
                  <a:schemeClr val="bg1"/>
                </a:solidFill>
                <a:latin typeface="Arial" panose="020B0604020202020204" pitchFamily="34" charset="0"/>
                <a:ea typeface="Inter Bold" panose="020B0502030000000004" pitchFamily="34" charset="0"/>
                <a:cs typeface="Arial" panose="020B0604020202020204" pitchFamily="34" charset="0"/>
              </a:rPr>
              <a:t>BACKGROUND</a:t>
            </a:r>
            <a:endParaRPr kumimoji="0" lang="en-US" sz="900" b="1" i="0" u="none" strike="noStrike" kern="1200" cap="none" spc="150" normalizeH="0" baseline="0" noProof="0" dirty="0">
              <a:ln>
                <a:noFill/>
              </a:ln>
              <a:solidFill>
                <a:schemeClr val="bg1"/>
              </a:solidFill>
              <a:effectLst/>
              <a:uLnTx/>
              <a:uFillTx/>
              <a:latin typeface="Arial" panose="020B0604020202020204" pitchFamily="34" charset="0"/>
              <a:ea typeface="Inter Bold" panose="020B0502030000000004" pitchFamily="34" charset="0"/>
              <a:cs typeface="Arial" panose="020B0604020202020204" pitchFamily="34" charset="0"/>
            </a:endParaRPr>
          </a:p>
        </p:txBody>
      </p:sp>
    </p:spTree>
    <p:extLst>
      <p:ext uri="{BB962C8B-B14F-4D97-AF65-F5344CB8AC3E}">
        <p14:creationId xmlns:p14="http://schemas.microsoft.com/office/powerpoint/2010/main" val="7374988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6" name="Table 16">
            <a:extLst>
              <a:ext uri="{FF2B5EF4-FFF2-40B4-BE49-F238E27FC236}">
                <a16:creationId xmlns:a16="http://schemas.microsoft.com/office/drawing/2014/main" id="{CA85EF6A-C192-986A-E42C-B7F541118527}"/>
              </a:ext>
            </a:extLst>
          </p:cNvPr>
          <p:cNvGraphicFramePr>
            <a:graphicFrameLocks noGrp="1"/>
          </p:cNvGraphicFramePr>
          <p:nvPr>
            <p:extLst>
              <p:ext uri="{D42A27DB-BD31-4B8C-83A1-F6EECF244321}">
                <p14:modId xmlns:p14="http://schemas.microsoft.com/office/powerpoint/2010/main" val="222057594"/>
              </p:ext>
            </p:extLst>
          </p:nvPr>
        </p:nvGraphicFramePr>
        <p:xfrm>
          <a:off x="457200" y="3092177"/>
          <a:ext cx="4797972" cy="1409891"/>
        </p:xfrm>
        <a:graphic>
          <a:graphicData uri="http://schemas.openxmlformats.org/drawingml/2006/table">
            <a:tbl>
              <a:tblPr firstRow="1" bandRow="1">
                <a:tableStyleId>{5C22544A-7EE6-4342-B048-85BDC9FD1C3A}</a:tableStyleId>
              </a:tblPr>
              <a:tblGrid>
                <a:gridCol w="4797972">
                  <a:extLst>
                    <a:ext uri="{9D8B030D-6E8A-4147-A177-3AD203B41FA5}">
                      <a16:colId xmlns:a16="http://schemas.microsoft.com/office/drawing/2014/main" val="3303479494"/>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bg1"/>
                          </a:solidFill>
                          <a:effectLst/>
                          <a:uLnTx/>
                          <a:uFillTx/>
                          <a:latin typeface="Century Schoolbook" panose="02040604050505020304" pitchFamily="18" charset="0"/>
                          <a:ea typeface="Inter SemiBold" panose="020B0502030000000004" pitchFamily="34" charset="0"/>
                          <a:cs typeface="Arial" panose="020B0604020202020204" pitchFamily="34" charset="0"/>
                        </a:rPr>
                        <a:t>Performance.gov</a:t>
                      </a:r>
                    </a:p>
                  </a:txBody>
                  <a:tcPr marL="182880">
                    <a:lnL w="12700" cap="flat" cmpd="sng" algn="ctr">
                      <a:solidFill>
                        <a:schemeClr val="tx1">
                          <a:lumMod val="75000"/>
                          <a:lumOff val="2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9527174"/>
                  </a:ext>
                </a:extLst>
              </a:tr>
              <a:tr h="370840">
                <a:tc>
                  <a:txBody>
                    <a:bodyPr/>
                    <a:lstStyle/>
                    <a:p>
                      <a:pPr marL="0" marR="0" lvl="0" indent="0" algn="l" defTabSz="914400" rtl="0" eaLnBrk="1" fontAlgn="auto" latinLnBrk="0" hangingPunct="1">
                        <a:lnSpc>
                          <a:spcPct val="140000"/>
                        </a:lnSpc>
                        <a:spcBef>
                          <a:spcPts val="0"/>
                        </a:spcBef>
                        <a:spcAft>
                          <a:spcPts val="0"/>
                        </a:spcAft>
                        <a:buClrTx/>
                        <a:buSzTx/>
                        <a:buFontTx/>
                        <a:buNone/>
                        <a:tabLst/>
                        <a:defRPr/>
                      </a:pPr>
                      <a:r>
                        <a:rPr kumimoji="0" lang="en-US" sz="1300" b="0" i="0" u="none" strike="noStrike" kern="1200" cap="none" spc="0" normalizeH="0" baseline="0" noProof="0" dirty="0">
                          <a:ln>
                            <a:noFill/>
                          </a:ln>
                          <a:solidFill>
                            <a:schemeClr val="bg2"/>
                          </a:solidFill>
                          <a:effectLst/>
                          <a:uLnTx/>
                          <a:uFillTx/>
                          <a:latin typeface="Arial" panose="020B0604020202020204" pitchFamily="34" charset="0"/>
                          <a:ea typeface="Inter" panose="020B0502030000000004" pitchFamily="34" charset="0"/>
                          <a:cs typeface="Arial" panose="020B0604020202020204" pitchFamily="34" charset="0"/>
                        </a:rPr>
                        <a:t>Helping the American public–especially civil society professionals and Federal employees–track the progress of U.S. strategic goals and opportunities to contribute</a:t>
                      </a:r>
                    </a:p>
                  </a:txBody>
                  <a:tcPr marL="182880">
                    <a:lnL w="12700" cap="flat" cmpd="sng" algn="ctr">
                      <a:solidFill>
                        <a:schemeClr val="tx1">
                          <a:lumMod val="75000"/>
                          <a:lumOff val="2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1037166"/>
                  </a:ext>
                </a:extLst>
              </a:tr>
            </a:tbl>
          </a:graphicData>
        </a:graphic>
      </p:graphicFrame>
      <p:sp>
        <p:nvSpPr>
          <p:cNvPr id="41" name="Rectangle 40">
            <a:extLst>
              <a:ext uri="{FF2B5EF4-FFF2-40B4-BE49-F238E27FC236}">
                <a16:creationId xmlns:a16="http://schemas.microsoft.com/office/drawing/2014/main" id="{C11C3646-BED2-F467-A21E-33AC802E6A05}"/>
              </a:ext>
            </a:extLst>
          </p:cNvPr>
          <p:cNvSpPr/>
          <p:nvPr/>
        </p:nvSpPr>
        <p:spPr>
          <a:xfrm>
            <a:off x="6096001" y="0"/>
            <a:ext cx="6096000" cy="6858000"/>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icture containing symbol, logo, graphics, circle&#10;&#10;Description automatically generated">
            <a:extLst>
              <a:ext uri="{FF2B5EF4-FFF2-40B4-BE49-F238E27FC236}">
                <a16:creationId xmlns:a16="http://schemas.microsoft.com/office/drawing/2014/main" id="{D1622FF5-3DC6-F334-954C-649B4FEADBB8}"/>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57200" y="2355933"/>
            <a:ext cx="552470" cy="552470"/>
          </a:xfrm>
          <a:prstGeom prst="rect">
            <a:avLst/>
          </a:prstGeom>
        </p:spPr>
      </p:pic>
    </p:spTree>
    <p:extLst>
      <p:ext uri="{BB962C8B-B14F-4D97-AF65-F5344CB8AC3E}">
        <p14:creationId xmlns:p14="http://schemas.microsoft.com/office/powerpoint/2010/main" val="24388179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6" name="Table 16">
            <a:extLst>
              <a:ext uri="{FF2B5EF4-FFF2-40B4-BE49-F238E27FC236}">
                <a16:creationId xmlns:a16="http://schemas.microsoft.com/office/drawing/2014/main" id="{CA85EF6A-C192-986A-E42C-B7F541118527}"/>
              </a:ext>
            </a:extLst>
          </p:cNvPr>
          <p:cNvGraphicFramePr>
            <a:graphicFrameLocks noGrp="1"/>
          </p:cNvGraphicFramePr>
          <p:nvPr/>
        </p:nvGraphicFramePr>
        <p:xfrm>
          <a:off x="457200" y="3092177"/>
          <a:ext cx="4797972" cy="1409891"/>
        </p:xfrm>
        <a:graphic>
          <a:graphicData uri="http://schemas.openxmlformats.org/drawingml/2006/table">
            <a:tbl>
              <a:tblPr firstRow="1" bandRow="1">
                <a:tableStyleId>{5C22544A-7EE6-4342-B048-85BDC9FD1C3A}</a:tableStyleId>
              </a:tblPr>
              <a:tblGrid>
                <a:gridCol w="4797972">
                  <a:extLst>
                    <a:ext uri="{9D8B030D-6E8A-4147-A177-3AD203B41FA5}">
                      <a16:colId xmlns:a16="http://schemas.microsoft.com/office/drawing/2014/main" val="3303479494"/>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bg1"/>
                          </a:solidFill>
                          <a:effectLst/>
                          <a:uLnTx/>
                          <a:uFillTx/>
                          <a:latin typeface="Century Schoolbook" panose="02040604050505020304" pitchFamily="18" charset="0"/>
                          <a:ea typeface="Inter SemiBold" panose="020B0502030000000004" pitchFamily="34" charset="0"/>
                          <a:cs typeface="Arial" panose="020B0604020202020204" pitchFamily="34" charset="0"/>
                        </a:rPr>
                        <a:t>Performance.gov</a:t>
                      </a:r>
                    </a:p>
                  </a:txBody>
                  <a:tcPr marL="182880">
                    <a:lnL w="12700" cap="flat" cmpd="sng" algn="ctr">
                      <a:solidFill>
                        <a:schemeClr val="tx1">
                          <a:lumMod val="75000"/>
                          <a:lumOff val="2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9527174"/>
                  </a:ext>
                </a:extLst>
              </a:tr>
              <a:tr h="370840">
                <a:tc>
                  <a:txBody>
                    <a:bodyPr/>
                    <a:lstStyle/>
                    <a:p>
                      <a:pPr marL="0" marR="0" lvl="0" indent="0" algn="l" defTabSz="914400" rtl="0" eaLnBrk="1" fontAlgn="auto" latinLnBrk="0" hangingPunct="1">
                        <a:lnSpc>
                          <a:spcPct val="140000"/>
                        </a:lnSpc>
                        <a:spcBef>
                          <a:spcPts val="0"/>
                        </a:spcBef>
                        <a:spcAft>
                          <a:spcPts val="0"/>
                        </a:spcAft>
                        <a:buClrTx/>
                        <a:buSzTx/>
                        <a:buFontTx/>
                        <a:buNone/>
                        <a:tabLst/>
                        <a:defRPr/>
                      </a:pPr>
                      <a:r>
                        <a:rPr kumimoji="0" lang="en-US" sz="1300" b="0" i="0" u="none" strike="noStrike" kern="1200" cap="none" spc="0" normalizeH="0" baseline="0" noProof="0" dirty="0">
                          <a:ln>
                            <a:noFill/>
                          </a:ln>
                          <a:solidFill>
                            <a:schemeClr val="bg2"/>
                          </a:solidFill>
                          <a:effectLst/>
                          <a:uLnTx/>
                          <a:uFillTx/>
                          <a:latin typeface="Arial" panose="020B0604020202020204" pitchFamily="34" charset="0"/>
                          <a:ea typeface="Inter" panose="020B0502030000000004" pitchFamily="34" charset="0"/>
                          <a:cs typeface="Arial" panose="020B0604020202020204" pitchFamily="34" charset="0"/>
                        </a:rPr>
                        <a:t>Helping the American public–especially civil society professionals and Federal employees–track the progress of U.S. strategic goals and opportunities to contribute</a:t>
                      </a:r>
                    </a:p>
                  </a:txBody>
                  <a:tcPr marL="182880">
                    <a:lnL w="12700" cap="flat" cmpd="sng" algn="ctr">
                      <a:solidFill>
                        <a:schemeClr val="tx1">
                          <a:lumMod val="75000"/>
                          <a:lumOff val="2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1037166"/>
                  </a:ext>
                </a:extLst>
              </a:tr>
            </a:tbl>
          </a:graphicData>
        </a:graphic>
      </p:graphicFrame>
      <p:sp>
        <p:nvSpPr>
          <p:cNvPr id="41" name="Rectangle 40">
            <a:extLst>
              <a:ext uri="{FF2B5EF4-FFF2-40B4-BE49-F238E27FC236}">
                <a16:creationId xmlns:a16="http://schemas.microsoft.com/office/drawing/2014/main" id="{C11C3646-BED2-F467-A21E-33AC802E6A05}"/>
              </a:ext>
            </a:extLst>
          </p:cNvPr>
          <p:cNvSpPr/>
          <p:nvPr/>
        </p:nvSpPr>
        <p:spPr>
          <a:xfrm>
            <a:off x="6096001" y="0"/>
            <a:ext cx="6096000" cy="6858000"/>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icture containing symbol, logo, graphics, circle&#10;&#10;Description automatically generated">
            <a:extLst>
              <a:ext uri="{FF2B5EF4-FFF2-40B4-BE49-F238E27FC236}">
                <a16:creationId xmlns:a16="http://schemas.microsoft.com/office/drawing/2014/main" id="{D1622FF5-3DC6-F334-954C-649B4FEADBB8}"/>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57200" y="2355933"/>
            <a:ext cx="552470" cy="552470"/>
          </a:xfrm>
          <a:prstGeom prst="rect">
            <a:avLst/>
          </a:prstGeom>
        </p:spPr>
      </p:pic>
      <p:sp>
        <p:nvSpPr>
          <p:cNvPr id="3" name="Rectangle 2">
            <a:extLst>
              <a:ext uri="{FF2B5EF4-FFF2-40B4-BE49-F238E27FC236}">
                <a16:creationId xmlns:a16="http://schemas.microsoft.com/office/drawing/2014/main" id="{6727FA40-BC68-A2CF-0678-80E259021FE5}"/>
              </a:ext>
            </a:extLst>
          </p:cNvPr>
          <p:cNvSpPr/>
          <p:nvPr/>
        </p:nvSpPr>
        <p:spPr>
          <a:xfrm>
            <a:off x="19690" y="0"/>
            <a:ext cx="6076310" cy="6858000"/>
          </a:xfrm>
          <a:prstGeom prst="rect">
            <a:avLst/>
          </a:prstGeom>
          <a:solidFill>
            <a:srgbClr val="111111">
              <a:alpha val="6484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mobile phone, gadget, portable communications device, communication device&#10;&#10;Description automatically generated">
            <a:extLst>
              <a:ext uri="{FF2B5EF4-FFF2-40B4-BE49-F238E27FC236}">
                <a16:creationId xmlns:a16="http://schemas.microsoft.com/office/drawing/2014/main" id="{940B1EB0-093D-DDCB-746B-301C69FB7E32}"/>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930526" y="665992"/>
            <a:ext cx="5122912" cy="6049556"/>
          </a:xfrm>
          <a:prstGeom prst="rect">
            <a:avLst/>
          </a:prstGeom>
        </p:spPr>
      </p:pic>
      <p:sp>
        <p:nvSpPr>
          <p:cNvPr id="5" name="Rectangle: Rounded Corners 2">
            <a:extLst>
              <a:ext uri="{FF2B5EF4-FFF2-40B4-BE49-F238E27FC236}">
                <a16:creationId xmlns:a16="http://schemas.microsoft.com/office/drawing/2014/main" id="{7C5893CA-7B4A-8ACC-DECC-EEBB8360CD0C}"/>
              </a:ext>
            </a:extLst>
          </p:cNvPr>
          <p:cNvSpPr/>
          <p:nvPr/>
        </p:nvSpPr>
        <p:spPr>
          <a:xfrm>
            <a:off x="8759297" y="440068"/>
            <a:ext cx="769407" cy="255350"/>
          </a:xfrm>
          <a:prstGeom prst="roundRect">
            <a:avLst>
              <a:gd name="adj" fmla="val 50000"/>
            </a:avLst>
          </a:prstGeom>
          <a:solidFill>
            <a:schemeClr val="tx1"/>
          </a:solidFill>
          <a:ln>
            <a:noFill/>
          </a:ln>
        </p:spPr>
        <p:style>
          <a:lnRef idx="2">
            <a:schemeClr val="accent2">
              <a:shade val="50000"/>
            </a:schemeClr>
          </a:lnRef>
          <a:fillRef idx="1">
            <a:schemeClr val="accent2"/>
          </a:fillRef>
          <a:effectRef idx="0">
            <a:schemeClr val="accent2"/>
          </a:effectRef>
          <a:fontRef idx="minor">
            <a:schemeClr val="lt1"/>
          </a:fontRef>
        </p:style>
        <p:txBody>
          <a:bodyPr wrap="none" lIns="91440" tIns="0" rIns="91440" bIns="0" rtlCol="0" anchor="ctr"/>
          <a:lstStyle/>
          <a:p>
            <a:pPr algn="ctr"/>
            <a:r>
              <a:rPr kumimoji="0" lang="en-US" sz="1000" b="1" i="0" u="none" strike="noStrike" kern="1200" cap="none" normalizeH="0" baseline="0" noProof="0" dirty="0">
                <a:ln>
                  <a:noFill/>
                </a:ln>
                <a:solidFill>
                  <a:schemeClr val="bg1"/>
                </a:solidFill>
                <a:effectLst/>
                <a:uLnTx/>
                <a:uFillTx/>
                <a:latin typeface="Arial" panose="020B0604020202020204" pitchFamily="34" charset="0"/>
                <a:ea typeface="Inter Bold" panose="020B0502030000000004" pitchFamily="34" charset="0"/>
                <a:cs typeface="Arial" panose="020B0604020202020204" pitchFamily="34" charset="0"/>
              </a:rPr>
              <a:t>Vision</a:t>
            </a:r>
            <a:endParaRPr lang="en-US" sz="1000" b="1"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C9DFA60C-ED05-D905-2D48-D1AEC4E6D451}"/>
              </a:ext>
            </a:extLst>
          </p:cNvPr>
          <p:cNvSpPr txBox="1"/>
          <p:nvPr/>
        </p:nvSpPr>
        <p:spPr>
          <a:xfrm>
            <a:off x="6313365" y="1129559"/>
            <a:ext cx="3226423" cy="691343"/>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sz="1700" i="0" u="none" strike="noStrike" kern="1200" cap="none" spc="0" normalizeH="0" baseline="0" noProof="0" dirty="0">
                <a:ln>
                  <a:noFill/>
                </a:ln>
                <a:solidFill>
                  <a:srgbClr val="262626"/>
                </a:solidFill>
                <a:effectLst/>
                <a:uLnTx/>
                <a:uFillTx/>
                <a:latin typeface="Arial" panose="020B0604020202020204" pitchFamily="34" charset="0"/>
                <a:ea typeface="Inter SemiBold" panose="020B0502030000000004" pitchFamily="34" charset="0"/>
                <a:cs typeface="Arial" panose="020B0604020202020204" pitchFamily="34" charset="0"/>
              </a:rPr>
              <a:t>A digital platform that serves</a:t>
            </a:r>
            <a:r>
              <a:rPr kumimoji="0" lang="en-US" sz="1700" i="0" u="none" strike="noStrike" kern="1200" cap="none" spc="0" normalizeH="0" noProof="0" dirty="0">
                <a:ln>
                  <a:noFill/>
                </a:ln>
                <a:solidFill>
                  <a:srgbClr val="262626"/>
                </a:solidFill>
                <a:effectLst/>
                <a:uLnTx/>
                <a:uFillTx/>
                <a:latin typeface="Arial" panose="020B0604020202020204" pitchFamily="34" charset="0"/>
                <a:ea typeface="Inter SemiBold" panose="020B0502030000000004" pitchFamily="34" charset="0"/>
                <a:cs typeface="Arial" panose="020B0604020202020204" pitchFamily="34" charset="0"/>
              </a:rPr>
              <a:t> as a U.S. strategic asset</a:t>
            </a:r>
            <a:endParaRPr kumimoji="0" lang="en-US" sz="1700" i="0" u="none" strike="noStrike" kern="1200" cap="none" spc="0" normalizeH="0" baseline="0" noProof="0" dirty="0">
              <a:ln>
                <a:noFill/>
              </a:ln>
              <a:solidFill>
                <a:srgbClr val="262626"/>
              </a:solidFill>
              <a:effectLst/>
              <a:uLnTx/>
              <a:uFillTx/>
              <a:latin typeface="Arial" panose="020B0604020202020204" pitchFamily="34" charset="0"/>
              <a:ea typeface="Inter SemiBold" panose="020B0502030000000004" pitchFamily="34" charset="0"/>
              <a:cs typeface="Arial" panose="020B0604020202020204" pitchFamily="34" charset="0"/>
            </a:endParaRPr>
          </a:p>
        </p:txBody>
      </p:sp>
    </p:spTree>
    <p:extLst>
      <p:ext uri="{BB962C8B-B14F-4D97-AF65-F5344CB8AC3E}">
        <p14:creationId xmlns:p14="http://schemas.microsoft.com/office/powerpoint/2010/main" val="4049265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p:bldP spid="7"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9A5CC10-A129-DD21-4E3E-4742EFE76B61}"/>
              </a:ext>
            </a:extLst>
          </p:cNvPr>
          <p:cNvGrpSpPr/>
          <p:nvPr/>
        </p:nvGrpSpPr>
        <p:grpSpPr>
          <a:xfrm>
            <a:off x="611795" y="2569184"/>
            <a:ext cx="440786" cy="2133092"/>
            <a:chOff x="611795" y="3169209"/>
            <a:chExt cx="440786" cy="2133092"/>
          </a:xfrm>
        </p:grpSpPr>
        <p:sp>
          <p:nvSpPr>
            <p:cNvPr id="17" name="Oval 16">
              <a:extLst>
                <a:ext uri="{FF2B5EF4-FFF2-40B4-BE49-F238E27FC236}">
                  <a16:creationId xmlns:a16="http://schemas.microsoft.com/office/drawing/2014/main" id="{1F1274A6-7D2D-F79E-C6EB-878F451ABDD2}"/>
                </a:ext>
              </a:extLst>
            </p:cNvPr>
            <p:cNvSpPr/>
            <p:nvPr/>
          </p:nvSpPr>
          <p:spPr>
            <a:xfrm>
              <a:off x="611795" y="3169209"/>
              <a:ext cx="440786" cy="440786"/>
            </a:xfrm>
            <a:prstGeom prst="ellipse">
              <a:avLst/>
            </a:prstGeom>
            <a:solidFill>
              <a:srgbClr val="111111">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E58F543-9C16-9D78-600D-8D392FF16ED1}"/>
                </a:ext>
              </a:extLst>
            </p:cNvPr>
            <p:cNvSpPr/>
            <p:nvPr/>
          </p:nvSpPr>
          <p:spPr>
            <a:xfrm>
              <a:off x="611795" y="4015362"/>
              <a:ext cx="440786" cy="440786"/>
            </a:xfrm>
            <a:prstGeom prst="ellipse">
              <a:avLst/>
            </a:prstGeom>
            <a:solidFill>
              <a:srgbClr val="111111">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7449827-E625-A38B-834D-608F48A6102B}"/>
                </a:ext>
              </a:extLst>
            </p:cNvPr>
            <p:cNvSpPr/>
            <p:nvPr/>
          </p:nvSpPr>
          <p:spPr>
            <a:xfrm>
              <a:off x="611795" y="4861515"/>
              <a:ext cx="440786" cy="440786"/>
            </a:xfrm>
            <a:prstGeom prst="ellipse">
              <a:avLst/>
            </a:prstGeom>
            <a:solidFill>
              <a:srgbClr val="111111">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descr="A picture containing text, screenshot, font, document&#10;&#10;Description automatically generated">
            <a:extLst>
              <a:ext uri="{FF2B5EF4-FFF2-40B4-BE49-F238E27FC236}">
                <a16:creationId xmlns:a16="http://schemas.microsoft.com/office/drawing/2014/main" id="{5A098ED8-455A-CBBB-4EF5-5414172835BA}"/>
              </a:ext>
            </a:extLst>
          </p:cNvPr>
          <p:cNvPicPr>
            <a:picLocks noChangeAspect="1"/>
          </p:cNvPicPr>
          <p:nvPr/>
        </p:nvPicPr>
        <p:blipFill>
          <a:blip r:embed="rId2"/>
          <a:stretch>
            <a:fillRect/>
          </a:stretch>
        </p:blipFill>
        <p:spPr>
          <a:xfrm>
            <a:off x="2209800" y="1190085"/>
            <a:ext cx="7772400" cy="4477830"/>
          </a:xfrm>
          <a:prstGeom prst="rect">
            <a:avLst/>
          </a:prstGeom>
        </p:spPr>
      </p:pic>
    </p:spTree>
    <p:extLst>
      <p:ext uri="{BB962C8B-B14F-4D97-AF65-F5344CB8AC3E}">
        <p14:creationId xmlns:p14="http://schemas.microsoft.com/office/powerpoint/2010/main" val="250572875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9A5CC10-A129-DD21-4E3E-4742EFE76B61}"/>
              </a:ext>
            </a:extLst>
          </p:cNvPr>
          <p:cNvGrpSpPr/>
          <p:nvPr/>
        </p:nvGrpSpPr>
        <p:grpSpPr>
          <a:xfrm>
            <a:off x="611795" y="2569184"/>
            <a:ext cx="440786" cy="2133092"/>
            <a:chOff x="611795" y="3169209"/>
            <a:chExt cx="440786" cy="2133092"/>
          </a:xfrm>
        </p:grpSpPr>
        <p:sp>
          <p:nvSpPr>
            <p:cNvPr id="17" name="Oval 16">
              <a:extLst>
                <a:ext uri="{FF2B5EF4-FFF2-40B4-BE49-F238E27FC236}">
                  <a16:creationId xmlns:a16="http://schemas.microsoft.com/office/drawing/2014/main" id="{1F1274A6-7D2D-F79E-C6EB-878F451ABDD2}"/>
                </a:ext>
              </a:extLst>
            </p:cNvPr>
            <p:cNvSpPr/>
            <p:nvPr/>
          </p:nvSpPr>
          <p:spPr>
            <a:xfrm>
              <a:off x="611795" y="3169209"/>
              <a:ext cx="440786" cy="440786"/>
            </a:xfrm>
            <a:prstGeom prst="ellipse">
              <a:avLst/>
            </a:prstGeom>
            <a:solidFill>
              <a:srgbClr val="111111">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E58F543-9C16-9D78-600D-8D392FF16ED1}"/>
                </a:ext>
              </a:extLst>
            </p:cNvPr>
            <p:cNvSpPr/>
            <p:nvPr/>
          </p:nvSpPr>
          <p:spPr>
            <a:xfrm>
              <a:off x="611795" y="4015362"/>
              <a:ext cx="440786" cy="440786"/>
            </a:xfrm>
            <a:prstGeom prst="ellipse">
              <a:avLst/>
            </a:prstGeom>
            <a:solidFill>
              <a:srgbClr val="111111">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7449827-E625-A38B-834D-608F48A6102B}"/>
                </a:ext>
              </a:extLst>
            </p:cNvPr>
            <p:cNvSpPr/>
            <p:nvPr/>
          </p:nvSpPr>
          <p:spPr>
            <a:xfrm>
              <a:off x="611795" y="4861515"/>
              <a:ext cx="440786" cy="440786"/>
            </a:xfrm>
            <a:prstGeom prst="ellipse">
              <a:avLst/>
            </a:prstGeom>
            <a:solidFill>
              <a:srgbClr val="111111">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A picture containing text, screenshot, font, algebra&#10;&#10;Description automatically generated">
            <a:extLst>
              <a:ext uri="{FF2B5EF4-FFF2-40B4-BE49-F238E27FC236}">
                <a16:creationId xmlns:a16="http://schemas.microsoft.com/office/drawing/2014/main" id="{862C884E-8ADD-F033-0214-86001224DAB4}"/>
              </a:ext>
            </a:extLst>
          </p:cNvPr>
          <p:cNvPicPr>
            <a:picLocks noChangeAspect="1"/>
          </p:cNvPicPr>
          <p:nvPr/>
        </p:nvPicPr>
        <p:blipFill>
          <a:blip r:embed="rId2"/>
          <a:stretch>
            <a:fillRect/>
          </a:stretch>
        </p:blipFill>
        <p:spPr>
          <a:xfrm>
            <a:off x="1930400" y="1644650"/>
            <a:ext cx="7772400" cy="3329335"/>
          </a:xfrm>
          <a:prstGeom prst="rect">
            <a:avLst/>
          </a:prstGeom>
        </p:spPr>
      </p:pic>
    </p:spTree>
    <p:extLst>
      <p:ext uri="{BB962C8B-B14F-4D97-AF65-F5344CB8AC3E}">
        <p14:creationId xmlns:p14="http://schemas.microsoft.com/office/powerpoint/2010/main" val="3604351924"/>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9A5CC10-A129-DD21-4E3E-4742EFE76B61}"/>
              </a:ext>
            </a:extLst>
          </p:cNvPr>
          <p:cNvGrpSpPr/>
          <p:nvPr/>
        </p:nvGrpSpPr>
        <p:grpSpPr>
          <a:xfrm>
            <a:off x="611795" y="2569184"/>
            <a:ext cx="440786" cy="2133092"/>
            <a:chOff x="611795" y="3169209"/>
            <a:chExt cx="440786" cy="2133092"/>
          </a:xfrm>
        </p:grpSpPr>
        <p:sp>
          <p:nvSpPr>
            <p:cNvPr id="17" name="Oval 16">
              <a:extLst>
                <a:ext uri="{FF2B5EF4-FFF2-40B4-BE49-F238E27FC236}">
                  <a16:creationId xmlns:a16="http://schemas.microsoft.com/office/drawing/2014/main" id="{1F1274A6-7D2D-F79E-C6EB-878F451ABDD2}"/>
                </a:ext>
              </a:extLst>
            </p:cNvPr>
            <p:cNvSpPr/>
            <p:nvPr/>
          </p:nvSpPr>
          <p:spPr>
            <a:xfrm>
              <a:off x="611795" y="3169209"/>
              <a:ext cx="440786" cy="440786"/>
            </a:xfrm>
            <a:prstGeom prst="ellipse">
              <a:avLst/>
            </a:prstGeom>
            <a:solidFill>
              <a:srgbClr val="111111">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E58F543-9C16-9D78-600D-8D392FF16ED1}"/>
                </a:ext>
              </a:extLst>
            </p:cNvPr>
            <p:cNvSpPr/>
            <p:nvPr/>
          </p:nvSpPr>
          <p:spPr>
            <a:xfrm>
              <a:off x="611795" y="4015362"/>
              <a:ext cx="440786" cy="440786"/>
            </a:xfrm>
            <a:prstGeom prst="ellipse">
              <a:avLst/>
            </a:prstGeom>
            <a:solidFill>
              <a:srgbClr val="111111">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7449827-E625-A38B-834D-608F48A6102B}"/>
                </a:ext>
              </a:extLst>
            </p:cNvPr>
            <p:cNvSpPr/>
            <p:nvPr/>
          </p:nvSpPr>
          <p:spPr>
            <a:xfrm>
              <a:off x="611795" y="4861515"/>
              <a:ext cx="440786" cy="440786"/>
            </a:xfrm>
            <a:prstGeom prst="ellipse">
              <a:avLst/>
            </a:prstGeom>
            <a:solidFill>
              <a:srgbClr val="111111">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descr="A picture containing text, screenshot, font, document&#10;&#10;Description automatically generated">
            <a:extLst>
              <a:ext uri="{FF2B5EF4-FFF2-40B4-BE49-F238E27FC236}">
                <a16:creationId xmlns:a16="http://schemas.microsoft.com/office/drawing/2014/main" id="{CD31DFB1-2866-B2C7-7CEF-57CCD08F272B}"/>
              </a:ext>
            </a:extLst>
          </p:cNvPr>
          <p:cNvPicPr>
            <a:picLocks noChangeAspect="1"/>
          </p:cNvPicPr>
          <p:nvPr/>
        </p:nvPicPr>
        <p:blipFill>
          <a:blip r:embed="rId2"/>
          <a:stretch>
            <a:fillRect/>
          </a:stretch>
        </p:blipFill>
        <p:spPr>
          <a:xfrm>
            <a:off x="2209800" y="1448029"/>
            <a:ext cx="7772400" cy="3961943"/>
          </a:xfrm>
          <a:prstGeom prst="rect">
            <a:avLst/>
          </a:prstGeom>
        </p:spPr>
      </p:pic>
    </p:spTree>
    <p:extLst>
      <p:ext uri="{BB962C8B-B14F-4D97-AF65-F5344CB8AC3E}">
        <p14:creationId xmlns:p14="http://schemas.microsoft.com/office/powerpoint/2010/main" val="21021383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6384EF2-4737-2E5E-D5F5-7BD49EAC16FC}"/>
              </a:ext>
            </a:extLst>
          </p:cNvPr>
          <p:cNvSpPr txBox="1"/>
          <p:nvPr/>
        </p:nvSpPr>
        <p:spPr>
          <a:xfrm>
            <a:off x="477748" y="510986"/>
            <a:ext cx="1050288" cy="2308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900" b="1" spc="150" dirty="0">
                <a:solidFill>
                  <a:schemeClr val="bg1"/>
                </a:solidFill>
                <a:latin typeface="Arial" panose="020B0604020202020204" pitchFamily="34" charset="0"/>
                <a:ea typeface="Inter Bold" panose="020B0502030000000004" pitchFamily="34" charset="0"/>
                <a:cs typeface="Arial" panose="020B0604020202020204" pitchFamily="34" charset="0"/>
              </a:rPr>
              <a:t>USER FLOW</a:t>
            </a:r>
            <a:endParaRPr kumimoji="0" lang="en-US" sz="900" b="1" i="0" u="none" strike="noStrike" kern="1200" cap="none" spc="150" normalizeH="0" baseline="0" noProof="0" dirty="0">
              <a:ln>
                <a:noFill/>
              </a:ln>
              <a:solidFill>
                <a:schemeClr val="bg1"/>
              </a:solidFill>
              <a:effectLst/>
              <a:uLnTx/>
              <a:uFillTx/>
              <a:latin typeface="Arial" panose="020B0604020202020204" pitchFamily="34" charset="0"/>
              <a:ea typeface="Inter Bold" panose="020B0502030000000004" pitchFamily="34" charset="0"/>
              <a:cs typeface="Arial" panose="020B0604020202020204" pitchFamily="34" charset="0"/>
            </a:endParaRPr>
          </a:p>
        </p:txBody>
      </p:sp>
      <p:sp>
        <p:nvSpPr>
          <p:cNvPr id="9" name="TextBox 8">
            <a:extLst>
              <a:ext uri="{FF2B5EF4-FFF2-40B4-BE49-F238E27FC236}">
                <a16:creationId xmlns:a16="http://schemas.microsoft.com/office/drawing/2014/main" id="{0D8B3567-F448-2ECF-04DE-5590BE2F7CAA}"/>
              </a:ext>
            </a:extLst>
          </p:cNvPr>
          <p:cNvSpPr txBox="1"/>
          <p:nvPr/>
        </p:nvSpPr>
        <p:spPr>
          <a:xfrm>
            <a:off x="3262242" y="1524000"/>
            <a:ext cx="3005951" cy="2308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900" b="1" spc="150" dirty="0">
                <a:latin typeface="Arial" panose="020B0604020202020204" pitchFamily="34" charset="0"/>
                <a:ea typeface="Inter Bold" panose="020B0502030000000004" pitchFamily="34" charset="0"/>
                <a:cs typeface="Arial" panose="020B0604020202020204" pitchFamily="34" charset="0"/>
              </a:rPr>
              <a:t>SEARCH BY THE ISSUES YOU MANAGE</a:t>
            </a:r>
            <a:endParaRPr kumimoji="0" lang="en-US" sz="900" b="1" i="0" u="none" strike="noStrike" kern="1200" cap="none" spc="150" normalizeH="0" baseline="0" noProof="0" dirty="0">
              <a:ln>
                <a:noFill/>
              </a:ln>
              <a:effectLst/>
              <a:uLnTx/>
              <a:uFillTx/>
              <a:latin typeface="Arial" panose="020B0604020202020204" pitchFamily="34" charset="0"/>
              <a:ea typeface="Inter Bold" panose="020B0502030000000004" pitchFamily="34" charset="0"/>
              <a:cs typeface="Arial" panose="020B0604020202020204" pitchFamily="34" charset="0"/>
            </a:endParaRPr>
          </a:p>
        </p:txBody>
      </p:sp>
      <p:pic>
        <p:nvPicPr>
          <p:cNvPr id="15" name="Picture 14" descr="A screenshot of a computer&#10;&#10;Description automatically generated with low confidence">
            <a:extLst>
              <a:ext uri="{FF2B5EF4-FFF2-40B4-BE49-F238E27FC236}">
                <a16:creationId xmlns:a16="http://schemas.microsoft.com/office/drawing/2014/main" id="{D28DF66D-C0F6-23A0-DBE4-10DFF9C78CE4}"/>
              </a:ext>
            </a:extLst>
          </p:cNvPr>
          <p:cNvPicPr>
            <a:picLocks noChangeAspect="1"/>
          </p:cNvPicPr>
          <p:nvPr/>
        </p:nvPicPr>
        <p:blipFill>
          <a:blip r:embed="rId2"/>
          <a:stretch>
            <a:fillRect/>
          </a:stretch>
        </p:blipFill>
        <p:spPr>
          <a:xfrm>
            <a:off x="0" y="0"/>
            <a:ext cx="12192000" cy="6858000"/>
          </a:xfrm>
          <a:prstGeom prst="rect">
            <a:avLst/>
          </a:prstGeom>
        </p:spPr>
      </p:pic>
      <p:sp>
        <p:nvSpPr>
          <p:cNvPr id="18" name="Rectangle: Rounded Corners 2">
            <a:extLst>
              <a:ext uri="{FF2B5EF4-FFF2-40B4-BE49-F238E27FC236}">
                <a16:creationId xmlns:a16="http://schemas.microsoft.com/office/drawing/2014/main" id="{592A24EF-2F5B-88B9-5017-5FEA03C7FCF0}"/>
              </a:ext>
            </a:extLst>
          </p:cNvPr>
          <p:cNvSpPr/>
          <p:nvPr/>
        </p:nvSpPr>
        <p:spPr>
          <a:xfrm>
            <a:off x="477748" y="383311"/>
            <a:ext cx="1130335" cy="255350"/>
          </a:xfrm>
          <a:prstGeom prst="roundRect">
            <a:avLst>
              <a:gd name="adj" fmla="val 50000"/>
            </a:avLst>
          </a:prstGeom>
          <a:solidFill>
            <a:schemeClr val="tx1"/>
          </a:solidFill>
          <a:ln>
            <a:noFill/>
          </a:ln>
        </p:spPr>
        <p:style>
          <a:lnRef idx="2">
            <a:schemeClr val="accent2">
              <a:shade val="50000"/>
            </a:schemeClr>
          </a:lnRef>
          <a:fillRef idx="1">
            <a:schemeClr val="accent2"/>
          </a:fillRef>
          <a:effectRef idx="0">
            <a:schemeClr val="accent2"/>
          </a:effectRef>
          <a:fontRef idx="minor">
            <a:schemeClr val="lt1"/>
          </a:fontRef>
        </p:style>
        <p:txBody>
          <a:bodyPr wrap="none" lIns="91440" tIns="0" rIns="91440" bIns="0" rtlCol="0" anchor="ctr"/>
          <a:lstStyle/>
          <a:p>
            <a:pPr algn="ctr"/>
            <a:r>
              <a:rPr kumimoji="0" lang="en-US" sz="1000" b="1" i="0" u="none" strike="noStrike" kern="1200" cap="none" normalizeH="0" baseline="0" noProof="0" dirty="0">
                <a:ln>
                  <a:noFill/>
                </a:ln>
                <a:solidFill>
                  <a:schemeClr val="bg1"/>
                </a:solidFill>
                <a:effectLst/>
                <a:uLnTx/>
                <a:uFillTx/>
                <a:latin typeface="Arial" panose="020B0604020202020204" pitchFamily="34" charset="0"/>
                <a:ea typeface="Inter Bold" panose="020B0502030000000004" pitchFamily="34" charset="0"/>
                <a:cs typeface="Arial" panose="020B0604020202020204" pitchFamily="34" charset="0"/>
              </a:rPr>
              <a:t>Key User Flow</a:t>
            </a:r>
            <a:endParaRPr lang="en-US" sz="1000" b="1" dirty="0">
              <a:solidFill>
                <a:schemeClr val="bg1"/>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DE61FD4C-164E-4809-F8E6-612D34C3FC09}"/>
              </a:ext>
            </a:extLst>
          </p:cNvPr>
          <p:cNvSpPr txBox="1"/>
          <p:nvPr/>
        </p:nvSpPr>
        <p:spPr>
          <a:xfrm>
            <a:off x="1187669" y="1343694"/>
            <a:ext cx="6096000" cy="360612"/>
          </a:xfrm>
          <a:prstGeom prst="rect">
            <a:avLst/>
          </a:prstGeom>
          <a:noFill/>
        </p:spPr>
        <p:txBody>
          <a:bodyPr wrap="square">
            <a:sp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en-US" sz="1600" i="0" u="none" strike="noStrike" kern="1200" cap="none" spc="0" normalizeH="0" baseline="0" noProof="0" dirty="0">
                <a:ln>
                  <a:noFill/>
                </a:ln>
                <a:solidFill>
                  <a:srgbClr val="262626"/>
                </a:solidFill>
                <a:effectLst/>
                <a:uLnTx/>
                <a:uFillTx/>
                <a:latin typeface="Arial" panose="020B0604020202020204" pitchFamily="34" charset="0"/>
                <a:ea typeface="Inter SemiBold" panose="020B0502030000000004" pitchFamily="34" charset="0"/>
                <a:cs typeface="Arial" panose="020B0604020202020204" pitchFamily="34" charset="0"/>
              </a:rPr>
              <a:t>User visits site</a:t>
            </a:r>
          </a:p>
        </p:txBody>
      </p:sp>
    </p:spTree>
    <p:extLst>
      <p:ext uri="{BB962C8B-B14F-4D97-AF65-F5344CB8AC3E}">
        <p14:creationId xmlns:p14="http://schemas.microsoft.com/office/powerpoint/2010/main" val="12081330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6384EF2-4737-2E5E-D5F5-7BD49EAC16FC}"/>
              </a:ext>
            </a:extLst>
          </p:cNvPr>
          <p:cNvSpPr txBox="1"/>
          <p:nvPr/>
        </p:nvSpPr>
        <p:spPr>
          <a:xfrm>
            <a:off x="477748" y="510986"/>
            <a:ext cx="1050288" cy="2308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900" b="1" spc="150" dirty="0">
                <a:solidFill>
                  <a:schemeClr val="bg1"/>
                </a:solidFill>
                <a:latin typeface="Arial" panose="020B0604020202020204" pitchFamily="34" charset="0"/>
                <a:ea typeface="Inter Bold" panose="020B0502030000000004" pitchFamily="34" charset="0"/>
                <a:cs typeface="Arial" panose="020B0604020202020204" pitchFamily="34" charset="0"/>
              </a:rPr>
              <a:t>USER FLOW</a:t>
            </a:r>
            <a:endParaRPr kumimoji="0" lang="en-US" sz="900" b="1" i="0" u="none" strike="noStrike" kern="1200" cap="none" spc="150" normalizeH="0" baseline="0" noProof="0" dirty="0">
              <a:ln>
                <a:noFill/>
              </a:ln>
              <a:solidFill>
                <a:schemeClr val="bg1"/>
              </a:solidFill>
              <a:effectLst/>
              <a:uLnTx/>
              <a:uFillTx/>
              <a:latin typeface="Arial" panose="020B0604020202020204" pitchFamily="34" charset="0"/>
              <a:ea typeface="Inter Bold" panose="020B0502030000000004" pitchFamily="34" charset="0"/>
              <a:cs typeface="Arial" panose="020B0604020202020204" pitchFamily="34" charset="0"/>
            </a:endParaRPr>
          </a:p>
        </p:txBody>
      </p:sp>
      <p:sp>
        <p:nvSpPr>
          <p:cNvPr id="9" name="TextBox 8">
            <a:extLst>
              <a:ext uri="{FF2B5EF4-FFF2-40B4-BE49-F238E27FC236}">
                <a16:creationId xmlns:a16="http://schemas.microsoft.com/office/drawing/2014/main" id="{0D8B3567-F448-2ECF-04DE-5590BE2F7CAA}"/>
              </a:ext>
            </a:extLst>
          </p:cNvPr>
          <p:cNvSpPr txBox="1"/>
          <p:nvPr/>
        </p:nvSpPr>
        <p:spPr>
          <a:xfrm>
            <a:off x="3262242" y="1524000"/>
            <a:ext cx="3005951" cy="2308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900" b="1" spc="150" dirty="0">
                <a:latin typeface="Arial" panose="020B0604020202020204" pitchFamily="34" charset="0"/>
                <a:ea typeface="Inter Bold" panose="020B0502030000000004" pitchFamily="34" charset="0"/>
                <a:cs typeface="Arial" panose="020B0604020202020204" pitchFamily="34" charset="0"/>
              </a:rPr>
              <a:t>SEARCH BY THE ISSUES YOU MANAGE</a:t>
            </a:r>
            <a:endParaRPr kumimoji="0" lang="en-US" sz="900" b="1" i="0" u="none" strike="noStrike" kern="1200" cap="none" spc="150" normalizeH="0" baseline="0" noProof="0" dirty="0">
              <a:ln>
                <a:noFill/>
              </a:ln>
              <a:effectLst/>
              <a:uLnTx/>
              <a:uFillTx/>
              <a:latin typeface="Arial" panose="020B0604020202020204" pitchFamily="34" charset="0"/>
              <a:ea typeface="Inter Bold" panose="020B0502030000000004" pitchFamily="34" charset="0"/>
              <a:cs typeface="Arial" panose="020B0604020202020204" pitchFamily="34" charset="0"/>
            </a:endParaRPr>
          </a:p>
        </p:txBody>
      </p:sp>
      <p:pic>
        <p:nvPicPr>
          <p:cNvPr id="15" name="Picture 14" descr="A screenshot of a computer&#10;&#10;Description automatically generated with low confidence">
            <a:extLst>
              <a:ext uri="{FF2B5EF4-FFF2-40B4-BE49-F238E27FC236}">
                <a16:creationId xmlns:a16="http://schemas.microsoft.com/office/drawing/2014/main" id="{D28DF66D-C0F6-23A0-DBE4-10DFF9C78CE4}"/>
              </a:ext>
            </a:extLst>
          </p:cNvPr>
          <p:cNvPicPr>
            <a:picLocks noChangeAspect="1"/>
          </p:cNvPicPr>
          <p:nvPr/>
        </p:nvPicPr>
        <p:blipFill>
          <a:blip r:embed="rId2"/>
          <a:stretch>
            <a:fillRect/>
          </a:stretch>
        </p:blipFill>
        <p:spPr>
          <a:xfrm>
            <a:off x="0" y="0"/>
            <a:ext cx="12192000" cy="6858000"/>
          </a:xfrm>
          <a:prstGeom prst="rect">
            <a:avLst/>
          </a:prstGeom>
        </p:spPr>
      </p:pic>
      <p:sp>
        <p:nvSpPr>
          <p:cNvPr id="18" name="Rectangle: Rounded Corners 2">
            <a:extLst>
              <a:ext uri="{FF2B5EF4-FFF2-40B4-BE49-F238E27FC236}">
                <a16:creationId xmlns:a16="http://schemas.microsoft.com/office/drawing/2014/main" id="{592A24EF-2F5B-88B9-5017-5FEA03C7FCF0}"/>
              </a:ext>
            </a:extLst>
          </p:cNvPr>
          <p:cNvSpPr/>
          <p:nvPr/>
        </p:nvSpPr>
        <p:spPr>
          <a:xfrm>
            <a:off x="477748" y="383311"/>
            <a:ext cx="1130335" cy="255350"/>
          </a:xfrm>
          <a:prstGeom prst="roundRect">
            <a:avLst>
              <a:gd name="adj" fmla="val 50000"/>
            </a:avLst>
          </a:prstGeom>
          <a:solidFill>
            <a:schemeClr val="tx1"/>
          </a:solidFill>
          <a:ln>
            <a:noFill/>
          </a:ln>
        </p:spPr>
        <p:style>
          <a:lnRef idx="2">
            <a:schemeClr val="accent2">
              <a:shade val="50000"/>
            </a:schemeClr>
          </a:lnRef>
          <a:fillRef idx="1">
            <a:schemeClr val="accent2"/>
          </a:fillRef>
          <a:effectRef idx="0">
            <a:schemeClr val="accent2"/>
          </a:effectRef>
          <a:fontRef idx="minor">
            <a:schemeClr val="lt1"/>
          </a:fontRef>
        </p:style>
        <p:txBody>
          <a:bodyPr wrap="none" lIns="91440" tIns="0" rIns="91440" bIns="0" rtlCol="0" anchor="ctr"/>
          <a:lstStyle/>
          <a:p>
            <a:pPr algn="ctr"/>
            <a:r>
              <a:rPr kumimoji="0" lang="en-US" sz="1000" b="1" i="0" u="none" strike="noStrike" kern="1200" cap="none" normalizeH="0" baseline="0" noProof="0" dirty="0">
                <a:ln>
                  <a:noFill/>
                </a:ln>
                <a:solidFill>
                  <a:schemeClr val="bg1"/>
                </a:solidFill>
                <a:effectLst/>
                <a:uLnTx/>
                <a:uFillTx/>
                <a:latin typeface="Arial" panose="020B0604020202020204" pitchFamily="34" charset="0"/>
                <a:ea typeface="Inter Bold" panose="020B0502030000000004" pitchFamily="34" charset="0"/>
                <a:cs typeface="Arial" panose="020B0604020202020204" pitchFamily="34" charset="0"/>
              </a:rPr>
              <a:t>Key User Flow</a:t>
            </a:r>
            <a:endParaRPr lang="en-US" sz="1000" b="1" dirty="0">
              <a:solidFill>
                <a:schemeClr val="bg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306ECB19-EABE-C7DF-7433-4B17A9BBB4BB}"/>
              </a:ext>
            </a:extLst>
          </p:cNvPr>
          <p:cNvSpPr txBox="1"/>
          <p:nvPr/>
        </p:nvSpPr>
        <p:spPr>
          <a:xfrm>
            <a:off x="3861323" y="983339"/>
            <a:ext cx="2875807" cy="656077"/>
          </a:xfrm>
          <a:prstGeom prst="rect">
            <a:avLst/>
          </a:prstGeom>
          <a:noFill/>
        </p:spPr>
        <p:txBody>
          <a:bodyPr wrap="square">
            <a:sp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en-US" sz="1600" i="0" u="none" strike="noStrike" kern="1200" cap="none" spc="0" normalizeH="0" baseline="0" noProof="0" dirty="0">
                <a:ln>
                  <a:noFill/>
                </a:ln>
                <a:solidFill>
                  <a:srgbClr val="262626"/>
                </a:solidFill>
                <a:effectLst/>
                <a:uLnTx/>
                <a:uFillTx/>
                <a:latin typeface="Arial" panose="020B0604020202020204" pitchFamily="34" charset="0"/>
                <a:ea typeface="Inter SemiBold" panose="020B0502030000000004" pitchFamily="34" charset="0"/>
                <a:cs typeface="Arial" panose="020B0604020202020204" pitchFamily="34" charset="0"/>
              </a:rPr>
              <a:t>Searches based on issues they manage</a:t>
            </a:r>
          </a:p>
        </p:txBody>
      </p:sp>
    </p:spTree>
    <p:extLst>
      <p:ext uri="{BB962C8B-B14F-4D97-AF65-F5344CB8AC3E}">
        <p14:creationId xmlns:p14="http://schemas.microsoft.com/office/powerpoint/2010/main" val="1143424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US-Performance">
      <a:dk1>
        <a:srgbClr val="111111"/>
      </a:dk1>
      <a:lt1>
        <a:srgbClr val="FFFFFF"/>
      </a:lt1>
      <a:dk2>
        <a:srgbClr val="4C4C4C"/>
      </a:dk2>
      <a:lt2>
        <a:srgbClr val="C3C3C3"/>
      </a:lt2>
      <a:accent1>
        <a:srgbClr val="1C84FF"/>
      </a:accent1>
      <a:accent2>
        <a:srgbClr val="0037FA"/>
      </a:accent2>
      <a:accent3>
        <a:srgbClr val="002478"/>
      </a:accent3>
      <a:accent4>
        <a:srgbClr val="E52207"/>
      </a:accent4>
      <a:accent5>
        <a:srgbClr val="CCAD8F"/>
      </a:accent5>
      <a:accent6>
        <a:srgbClr val="F7B26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11771</TotalTime>
  <Words>574</Words>
  <Application>Microsoft Macintosh PowerPoint</Application>
  <PresentationFormat>Widescreen</PresentationFormat>
  <Paragraphs>69</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Century Schoolbook</vt:lpstr>
      <vt:lpstr>Georgia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Ivan Metzger</dc:creator>
  <cp:lastModifiedBy>Ivan Metzger</cp:lastModifiedBy>
  <cp:revision>53</cp:revision>
  <dcterms:created xsi:type="dcterms:W3CDTF">2023-06-03T15:05:00Z</dcterms:created>
  <dcterms:modified xsi:type="dcterms:W3CDTF">2023-06-22T16:51:47Z</dcterms:modified>
</cp:coreProperties>
</file>